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77" r:id="rId4"/>
    <p:sldId id="280" r:id="rId5"/>
    <p:sldId id="445" r:id="rId6"/>
    <p:sldId id="304" r:id="rId7"/>
    <p:sldId id="285" r:id="rId8"/>
    <p:sldId id="302" r:id="rId9"/>
    <p:sldId id="301" r:id="rId10"/>
    <p:sldId id="278" r:id="rId11"/>
    <p:sldId id="305" r:id="rId12"/>
    <p:sldId id="286" r:id="rId13"/>
    <p:sldId id="287" r:id="rId14"/>
    <p:sldId id="288" r:id="rId15"/>
    <p:sldId id="260" r:id="rId16"/>
    <p:sldId id="293" r:id="rId17"/>
    <p:sldId id="306" r:id="rId18"/>
    <p:sldId id="296" r:id="rId19"/>
    <p:sldId id="294" r:id="rId20"/>
    <p:sldId id="303" r:id="rId21"/>
    <p:sldId id="328" r:id="rId22"/>
    <p:sldId id="345" r:id="rId23"/>
    <p:sldId id="282" r:id="rId24"/>
    <p:sldId id="283" r:id="rId25"/>
    <p:sldId id="442" r:id="rId26"/>
    <p:sldId id="444" r:id="rId27"/>
    <p:sldId id="267" r:id="rId28"/>
    <p:sldId id="443" r:id="rId29"/>
    <p:sldId id="307" r:id="rId30"/>
    <p:sldId id="290" r:id="rId31"/>
    <p:sldId id="308" r:id="rId32"/>
    <p:sldId id="446" r:id="rId33"/>
    <p:sldId id="447" r:id="rId34"/>
    <p:sldId id="630" r:id="rId35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35FD7B-1C21-4A57-9B20-26750365E1C2}" v="6" dt="2026-01-06T11:58:46.5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86" autoAdjust="0"/>
    <p:restoredTop sz="81786" autoAdjust="0"/>
  </p:normalViewPr>
  <p:slideViewPr>
    <p:cSldViewPr>
      <p:cViewPr varScale="1">
        <p:scale>
          <a:sx n="52" d="100"/>
          <a:sy n="52" d="100"/>
        </p:scale>
        <p:origin x="1460" y="2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 Sanchez Milara" userId="62c4f012-b0bd-4649-883e-6d20080aa0e1" providerId="ADAL" clId="{4AC8318E-A704-48CA-9A12-827AD07B0921}"/>
    <pc:docChg chg="custSel addSld delSld modSld modMainMaster">
      <pc:chgData name="Ivan Sanchez Milara" userId="62c4f012-b0bd-4649-883e-6d20080aa0e1" providerId="ADAL" clId="{4AC8318E-A704-48CA-9A12-827AD07B0921}" dt="2026-01-06T11:58:46.548" v="870"/>
      <pc:docMkLst>
        <pc:docMk/>
      </pc:docMkLst>
      <pc:sldChg chg="modSp mod">
        <pc:chgData name="Ivan Sanchez Milara" userId="62c4f012-b0bd-4649-883e-6d20080aa0e1" providerId="ADAL" clId="{4AC8318E-A704-48CA-9A12-827AD07B0921}" dt="2026-01-06T11:29:15.060" v="3" actId="20577"/>
        <pc:sldMkLst>
          <pc:docMk/>
          <pc:sldMk cId="0" sldId="256"/>
        </pc:sldMkLst>
        <pc:spChg chg="mod">
          <ac:chgData name="Ivan Sanchez Milara" userId="62c4f012-b0bd-4649-883e-6d20080aa0e1" providerId="ADAL" clId="{4AC8318E-A704-48CA-9A12-827AD07B0921}" dt="2026-01-06T11:29:15.060" v="3" actId="20577"/>
          <ac:spMkLst>
            <pc:docMk/>
            <pc:sldMk cId="0" sldId="256"/>
            <ac:spMk id="2" creationId="{00000000-0000-0000-0000-000000000000}"/>
          </ac:spMkLst>
        </pc:spChg>
      </pc:sldChg>
      <pc:sldChg chg="modSp mod">
        <pc:chgData name="Ivan Sanchez Milara" userId="62c4f012-b0bd-4649-883e-6d20080aa0e1" providerId="ADAL" clId="{4AC8318E-A704-48CA-9A12-827AD07B0921}" dt="2026-01-06T11:49:32.862" v="334" actId="14100"/>
        <pc:sldMkLst>
          <pc:docMk/>
          <pc:sldMk cId="0" sldId="267"/>
        </pc:sldMkLst>
        <pc:spChg chg="mod">
          <ac:chgData name="Ivan Sanchez Milara" userId="62c4f012-b0bd-4649-883e-6d20080aa0e1" providerId="ADAL" clId="{4AC8318E-A704-48CA-9A12-827AD07B0921}" dt="2026-01-06T11:49:32.862" v="334" actId="14100"/>
          <ac:spMkLst>
            <pc:docMk/>
            <pc:sldMk cId="0" sldId="267"/>
            <ac:spMk id="3" creationId="{00000000-0000-0000-0000-000000000000}"/>
          </ac:spMkLst>
        </pc:spChg>
      </pc:sldChg>
      <pc:sldChg chg="modSp mod">
        <pc:chgData name="Ivan Sanchez Milara" userId="62c4f012-b0bd-4649-883e-6d20080aa0e1" providerId="ADAL" clId="{4AC8318E-A704-48CA-9A12-827AD07B0921}" dt="2026-01-06T11:29:32.627" v="26" actId="20577"/>
        <pc:sldMkLst>
          <pc:docMk/>
          <pc:sldMk cId="2162611508" sldId="277"/>
        </pc:sldMkLst>
        <pc:spChg chg="mod">
          <ac:chgData name="Ivan Sanchez Milara" userId="62c4f012-b0bd-4649-883e-6d20080aa0e1" providerId="ADAL" clId="{4AC8318E-A704-48CA-9A12-827AD07B0921}" dt="2026-01-06T11:29:32.627" v="26" actId="20577"/>
          <ac:spMkLst>
            <pc:docMk/>
            <pc:sldMk cId="2162611508" sldId="277"/>
            <ac:spMk id="3" creationId="{00000000-0000-0000-0000-000000000000}"/>
          </ac:spMkLst>
        </pc:spChg>
      </pc:sldChg>
      <pc:sldChg chg="modSp mod">
        <pc:chgData name="Ivan Sanchez Milara" userId="62c4f012-b0bd-4649-883e-6d20080aa0e1" providerId="ADAL" clId="{4AC8318E-A704-48CA-9A12-827AD07B0921}" dt="2026-01-06T11:32:17.675" v="178" actId="20577"/>
        <pc:sldMkLst>
          <pc:docMk/>
          <pc:sldMk cId="15996242" sldId="278"/>
        </pc:sldMkLst>
        <pc:spChg chg="mod">
          <ac:chgData name="Ivan Sanchez Milara" userId="62c4f012-b0bd-4649-883e-6d20080aa0e1" providerId="ADAL" clId="{4AC8318E-A704-48CA-9A12-827AD07B0921}" dt="2026-01-06T11:32:17.675" v="178" actId="20577"/>
          <ac:spMkLst>
            <pc:docMk/>
            <pc:sldMk cId="15996242" sldId="278"/>
            <ac:spMk id="3" creationId="{00000000-0000-0000-0000-000000000000}"/>
          </ac:spMkLst>
        </pc:spChg>
      </pc:sldChg>
      <pc:sldChg chg="modSp mod">
        <pc:chgData name="Ivan Sanchez Milara" userId="62c4f012-b0bd-4649-883e-6d20080aa0e1" providerId="ADAL" clId="{4AC8318E-A704-48CA-9A12-827AD07B0921}" dt="2026-01-06T11:30:47.833" v="93" actId="403"/>
        <pc:sldMkLst>
          <pc:docMk/>
          <pc:sldMk cId="2487428976" sldId="280"/>
        </pc:sldMkLst>
        <pc:spChg chg="mod">
          <ac:chgData name="Ivan Sanchez Milara" userId="62c4f012-b0bd-4649-883e-6d20080aa0e1" providerId="ADAL" clId="{4AC8318E-A704-48CA-9A12-827AD07B0921}" dt="2026-01-06T11:30:47.833" v="93" actId="403"/>
          <ac:spMkLst>
            <pc:docMk/>
            <pc:sldMk cId="2487428976" sldId="280"/>
            <ac:spMk id="3" creationId="{00000000-0000-0000-0000-000000000000}"/>
          </ac:spMkLst>
        </pc:spChg>
      </pc:sldChg>
      <pc:sldChg chg="modSp mod">
        <pc:chgData name="Ivan Sanchez Milara" userId="62c4f012-b0bd-4649-883e-6d20080aa0e1" providerId="ADAL" clId="{4AC8318E-A704-48CA-9A12-827AD07B0921}" dt="2026-01-06T11:31:58.451" v="163" actId="20577"/>
        <pc:sldMkLst>
          <pc:docMk/>
          <pc:sldMk cId="2952122344" sldId="285"/>
        </pc:sldMkLst>
        <pc:spChg chg="mod">
          <ac:chgData name="Ivan Sanchez Milara" userId="62c4f012-b0bd-4649-883e-6d20080aa0e1" providerId="ADAL" clId="{4AC8318E-A704-48CA-9A12-827AD07B0921}" dt="2026-01-06T11:31:58.451" v="163" actId="20577"/>
          <ac:spMkLst>
            <pc:docMk/>
            <pc:sldMk cId="2952122344" sldId="285"/>
            <ac:spMk id="3" creationId="{00000000-0000-0000-0000-000000000000}"/>
          </ac:spMkLst>
        </pc:spChg>
      </pc:sldChg>
      <pc:sldChg chg="modSp mod">
        <pc:chgData name="Ivan Sanchez Milara" userId="62c4f012-b0bd-4649-883e-6d20080aa0e1" providerId="ADAL" clId="{4AC8318E-A704-48CA-9A12-827AD07B0921}" dt="2026-01-06T11:33:27.720" v="194" actId="27636"/>
        <pc:sldMkLst>
          <pc:docMk/>
          <pc:sldMk cId="4264110438" sldId="287"/>
        </pc:sldMkLst>
        <pc:spChg chg="mod">
          <ac:chgData name="Ivan Sanchez Milara" userId="62c4f012-b0bd-4649-883e-6d20080aa0e1" providerId="ADAL" clId="{4AC8318E-A704-48CA-9A12-827AD07B0921}" dt="2026-01-06T11:33:27.720" v="194" actId="27636"/>
          <ac:spMkLst>
            <pc:docMk/>
            <pc:sldMk cId="4264110438" sldId="287"/>
            <ac:spMk id="7" creationId="{00000000-0000-0000-0000-000000000000}"/>
          </ac:spMkLst>
        </pc:spChg>
      </pc:sldChg>
      <pc:sldChg chg="modSp mod">
        <pc:chgData name="Ivan Sanchez Milara" userId="62c4f012-b0bd-4649-883e-6d20080aa0e1" providerId="ADAL" clId="{4AC8318E-A704-48CA-9A12-827AD07B0921}" dt="2026-01-06T11:33:55.361" v="219" actId="20577"/>
        <pc:sldMkLst>
          <pc:docMk/>
          <pc:sldMk cId="4165330083" sldId="288"/>
        </pc:sldMkLst>
        <pc:spChg chg="mod">
          <ac:chgData name="Ivan Sanchez Milara" userId="62c4f012-b0bd-4649-883e-6d20080aa0e1" providerId="ADAL" clId="{4AC8318E-A704-48CA-9A12-827AD07B0921}" dt="2026-01-06T11:33:55.361" v="219" actId="20577"/>
          <ac:spMkLst>
            <pc:docMk/>
            <pc:sldMk cId="4165330083" sldId="288"/>
            <ac:spMk id="7" creationId="{00000000-0000-0000-0000-000000000000}"/>
          </ac:spMkLst>
        </pc:spChg>
      </pc:sldChg>
      <pc:sldChg chg="modSp mod modNotesTx">
        <pc:chgData name="Ivan Sanchez Milara" userId="62c4f012-b0bd-4649-883e-6d20080aa0e1" providerId="ADAL" clId="{4AC8318E-A704-48CA-9A12-827AD07B0921}" dt="2026-01-06T11:52:12.369" v="375" actId="20577"/>
        <pc:sldMkLst>
          <pc:docMk/>
          <pc:sldMk cId="4021757321" sldId="290"/>
        </pc:sldMkLst>
        <pc:graphicFrameChg chg="modGraphic">
          <ac:chgData name="Ivan Sanchez Milara" userId="62c4f012-b0bd-4649-883e-6d20080aa0e1" providerId="ADAL" clId="{4AC8318E-A704-48CA-9A12-827AD07B0921}" dt="2026-01-06T11:52:12.369" v="375" actId="20577"/>
          <ac:graphicFrameMkLst>
            <pc:docMk/>
            <pc:sldMk cId="4021757321" sldId="290"/>
            <ac:graphicFrameMk id="8" creationId="{00000000-0000-0000-0000-000000000000}"/>
          </ac:graphicFrameMkLst>
        </pc:graphicFrameChg>
      </pc:sldChg>
      <pc:sldChg chg="del">
        <pc:chgData name="Ivan Sanchez Milara" userId="62c4f012-b0bd-4649-883e-6d20080aa0e1" providerId="ADAL" clId="{4AC8318E-A704-48CA-9A12-827AD07B0921}" dt="2026-01-06T11:53:08.963" v="408" actId="47"/>
        <pc:sldMkLst>
          <pc:docMk/>
          <pc:sldMk cId="2818848753" sldId="291"/>
        </pc:sldMkLst>
      </pc:sldChg>
      <pc:sldChg chg="modSp mod">
        <pc:chgData name="Ivan Sanchez Milara" userId="62c4f012-b0bd-4649-883e-6d20080aa0e1" providerId="ADAL" clId="{4AC8318E-A704-48CA-9A12-827AD07B0921}" dt="2026-01-06T11:31:41.635" v="144" actId="20577"/>
        <pc:sldMkLst>
          <pc:docMk/>
          <pc:sldMk cId="847771399" sldId="304"/>
        </pc:sldMkLst>
        <pc:spChg chg="mod">
          <ac:chgData name="Ivan Sanchez Milara" userId="62c4f012-b0bd-4649-883e-6d20080aa0e1" providerId="ADAL" clId="{4AC8318E-A704-48CA-9A12-827AD07B0921}" dt="2026-01-06T11:31:41.635" v="144" actId="20577"/>
          <ac:spMkLst>
            <pc:docMk/>
            <pc:sldMk cId="847771399" sldId="304"/>
            <ac:spMk id="3" creationId="{00000000-0000-0000-0000-000000000000}"/>
          </ac:spMkLst>
        </pc:spChg>
      </pc:sldChg>
      <pc:sldChg chg="modSp mod">
        <pc:chgData name="Ivan Sanchez Milara" userId="62c4f012-b0bd-4649-883e-6d20080aa0e1" providerId="ADAL" clId="{4AC8318E-A704-48CA-9A12-827AD07B0921}" dt="2026-01-06T11:32:54.015" v="191" actId="20577"/>
        <pc:sldMkLst>
          <pc:docMk/>
          <pc:sldMk cId="299362139" sldId="305"/>
        </pc:sldMkLst>
        <pc:spChg chg="mod">
          <ac:chgData name="Ivan Sanchez Milara" userId="62c4f012-b0bd-4649-883e-6d20080aa0e1" providerId="ADAL" clId="{4AC8318E-A704-48CA-9A12-827AD07B0921}" dt="2026-01-06T11:32:54.015" v="191" actId="20577"/>
          <ac:spMkLst>
            <pc:docMk/>
            <pc:sldMk cId="299362139" sldId="305"/>
            <ac:spMk id="3" creationId="{00000000-0000-0000-0000-000000000000}"/>
          </ac:spMkLst>
        </pc:spChg>
      </pc:sldChg>
      <pc:sldChg chg="modSp mod">
        <pc:chgData name="Ivan Sanchez Milara" userId="62c4f012-b0bd-4649-883e-6d20080aa0e1" providerId="ADAL" clId="{4AC8318E-A704-48CA-9A12-827AD07B0921}" dt="2026-01-06T11:51:05.904" v="340" actId="113"/>
        <pc:sldMkLst>
          <pc:docMk/>
          <pc:sldMk cId="3053590836" sldId="307"/>
        </pc:sldMkLst>
        <pc:spChg chg="mod">
          <ac:chgData name="Ivan Sanchez Milara" userId="62c4f012-b0bd-4649-883e-6d20080aa0e1" providerId="ADAL" clId="{4AC8318E-A704-48CA-9A12-827AD07B0921}" dt="2026-01-06T11:51:05.904" v="340" actId="113"/>
          <ac:spMkLst>
            <pc:docMk/>
            <pc:sldMk cId="3053590836" sldId="307"/>
            <ac:spMk id="3" creationId="{00000000-0000-0000-0000-000000000000}"/>
          </ac:spMkLst>
        </pc:spChg>
      </pc:sldChg>
      <pc:sldChg chg="modSp mod">
        <pc:chgData name="Ivan Sanchez Milara" userId="62c4f012-b0bd-4649-883e-6d20080aa0e1" providerId="ADAL" clId="{4AC8318E-A704-48CA-9A12-827AD07B0921}" dt="2026-01-06T11:53:02.420" v="407" actId="6549"/>
        <pc:sldMkLst>
          <pc:docMk/>
          <pc:sldMk cId="599146114" sldId="308"/>
        </pc:sldMkLst>
        <pc:spChg chg="mod">
          <ac:chgData name="Ivan Sanchez Milara" userId="62c4f012-b0bd-4649-883e-6d20080aa0e1" providerId="ADAL" clId="{4AC8318E-A704-48CA-9A12-827AD07B0921}" dt="2026-01-06T11:53:02.420" v="407" actId="6549"/>
          <ac:spMkLst>
            <pc:docMk/>
            <pc:sldMk cId="599146114" sldId="308"/>
            <ac:spMk id="7" creationId="{00000000-0000-0000-0000-000000000000}"/>
          </ac:spMkLst>
        </pc:spChg>
      </pc:sldChg>
      <pc:sldChg chg="modSp mod">
        <pc:chgData name="Ivan Sanchez Milara" userId="62c4f012-b0bd-4649-883e-6d20080aa0e1" providerId="ADAL" clId="{4AC8318E-A704-48CA-9A12-827AD07B0921}" dt="2026-01-06T11:45:47.735" v="315" actId="27636"/>
        <pc:sldMkLst>
          <pc:docMk/>
          <pc:sldMk cId="686829849" sldId="328"/>
        </pc:sldMkLst>
        <pc:spChg chg="mod">
          <ac:chgData name="Ivan Sanchez Milara" userId="62c4f012-b0bd-4649-883e-6d20080aa0e1" providerId="ADAL" clId="{4AC8318E-A704-48CA-9A12-827AD07B0921}" dt="2026-01-06T11:45:47.735" v="315" actId="27636"/>
          <ac:spMkLst>
            <pc:docMk/>
            <pc:sldMk cId="686829849" sldId="328"/>
            <ac:spMk id="5123" creationId="{00000000-0000-0000-0000-000000000000}"/>
          </ac:spMkLst>
        </pc:spChg>
      </pc:sldChg>
      <pc:sldChg chg="modSp add mod">
        <pc:chgData name="Ivan Sanchez Milara" userId="62c4f012-b0bd-4649-883e-6d20080aa0e1" providerId="ADAL" clId="{4AC8318E-A704-48CA-9A12-827AD07B0921}" dt="2026-01-06T11:31:01.367" v="96" actId="403"/>
        <pc:sldMkLst>
          <pc:docMk/>
          <pc:sldMk cId="1045480551" sldId="445"/>
        </pc:sldMkLst>
        <pc:spChg chg="mod">
          <ac:chgData name="Ivan Sanchez Milara" userId="62c4f012-b0bd-4649-883e-6d20080aa0e1" providerId="ADAL" clId="{4AC8318E-A704-48CA-9A12-827AD07B0921}" dt="2026-01-06T11:31:01.367" v="96" actId="403"/>
          <ac:spMkLst>
            <pc:docMk/>
            <pc:sldMk cId="1045480551" sldId="445"/>
            <ac:spMk id="3" creationId="{B88C58BC-AAF4-B557-C5EF-4C6877DE8EA9}"/>
          </ac:spMkLst>
        </pc:spChg>
      </pc:sldChg>
      <pc:sldChg chg="modSp new mod">
        <pc:chgData name="Ivan Sanchez Milara" userId="62c4f012-b0bd-4649-883e-6d20080aa0e1" providerId="ADAL" clId="{4AC8318E-A704-48CA-9A12-827AD07B0921}" dt="2026-01-06T11:56:42.268" v="637" actId="6549"/>
        <pc:sldMkLst>
          <pc:docMk/>
          <pc:sldMk cId="1423906585" sldId="446"/>
        </pc:sldMkLst>
        <pc:spChg chg="mod">
          <ac:chgData name="Ivan Sanchez Milara" userId="62c4f012-b0bd-4649-883e-6d20080aa0e1" providerId="ADAL" clId="{4AC8318E-A704-48CA-9A12-827AD07B0921}" dt="2026-01-06T11:53:19.809" v="418" actId="20577"/>
          <ac:spMkLst>
            <pc:docMk/>
            <pc:sldMk cId="1423906585" sldId="446"/>
            <ac:spMk id="2" creationId="{EF842E5C-22E5-ABFD-E47F-DD355F73B3EA}"/>
          </ac:spMkLst>
        </pc:spChg>
        <pc:spChg chg="mod">
          <ac:chgData name="Ivan Sanchez Milara" userId="62c4f012-b0bd-4649-883e-6d20080aa0e1" providerId="ADAL" clId="{4AC8318E-A704-48CA-9A12-827AD07B0921}" dt="2026-01-06T11:56:42.268" v="637" actId="6549"/>
          <ac:spMkLst>
            <pc:docMk/>
            <pc:sldMk cId="1423906585" sldId="446"/>
            <ac:spMk id="3" creationId="{9770820E-A6B6-0B58-F40B-87361388CE64}"/>
          </ac:spMkLst>
        </pc:spChg>
      </pc:sldChg>
      <pc:sldChg chg="modSp add mod">
        <pc:chgData name="Ivan Sanchez Milara" userId="62c4f012-b0bd-4649-883e-6d20080aa0e1" providerId="ADAL" clId="{4AC8318E-A704-48CA-9A12-827AD07B0921}" dt="2026-01-06T11:57:47.616" v="869" actId="403"/>
        <pc:sldMkLst>
          <pc:docMk/>
          <pc:sldMk cId="3830827701" sldId="447"/>
        </pc:sldMkLst>
        <pc:spChg chg="mod">
          <ac:chgData name="Ivan Sanchez Milara" userId="62c4f012-b0bd-4649-883e-6d20080aa0e1" providerId="ADAL" clId="{4AC8318E-A704-48CA-9A12-827AD07B0921}" dt="2026-01-06T11:57:47.616" v="869" actId="403"/>
          <ac:spMkLst>
            <pc:docMk/>
            <pc:sldMk cId="3830827701" sldId="447"/>
            <ac:spMk id="3" creationId="{5889A4EA-A90A-1573-897F-1C08D86E894D}"/>
          </ac:spMkLst>
        </pc:spChg>
      </pc:sldChg>
      <pc:sldChg chg="add">
        <pc:chgData name="Ivan Sanchez Milara" userId="62c4f012-b0bd-4649-883e-6d20080aa0e1" providerId="ADAL" clId="{4AC8318E-A704-48CA-9A12-827AD07B0921}" dt="2026-01-06T11:58:46.548" v="870"/>
        <pc:sldMkLst>
          <pc:docMk/>
          <pc:sldMk cId="1167513330" sldId="630"/>
        </pc:sldMkLst>
      </pc:sldChg>
      <pc:sldMasterChg chg="modSp mod">
        <pc:chgData name="Ivan Sanchez Milara" userId="62c4f012-b0bd-4649-883e-6d20080aa0e1" providerId="ADAL" clId="{4AC8318E-A704-48CA-9A12-827AD07B0921}" dt="2026-01-06T11:29:08.275" v="1" actId="20577"/>
        <pc:sldMasterMkLst>
          <pc:docMk/>
          <pc:sldMasterMk cId="0" sldId="2147483660"/>
        </pc:sldMasterMkLst>
        <pc:spChg chg="mod">
          <ac:chgData name="Ivan Sanchez Milara" userId="62c4f012-b0bd-4649-883e-6d20080aa0e1" providerId="ADAL" clId="{4AC8318E-A704-48CA-9A12-827AD07B0921}" dt="2026-01-06T11:29:08.275" v="1" actId="20577"/>
          <ac:spMkLst>
            <pc:docMk/>
            <pc:sldMasterMk cId="0" sldId="2147483660"/>
            <ac:spMk id="9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683F375-BBDE-4053-8E02-F841EBC4A09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107EEDF-6ACF-4F50-8B8B-19B876241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1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1CFF61E-74CD-4A9B-9937-8BAA62FA2AB9}" type="datetimeFigureOut">
              <a:rPr lang="fi-FI" smtClean="0"/>
              <a:pPr/>
              <a:t>6.1.2026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3BA3495-000B-4A34-B5E3-DBC0B275DB0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9017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https://juejin.cn/post/6844903897543213064</a:t>
            </a:r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A3495-000B-4A34-B5E3-DBC0B275DB05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0016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1D5C0C-1E95-4080-9E5A-945FD73CAF11}" type="slidenum">
              <a:rPr lang="fi-FI" smtClean="0">
                <a:ea typeface="ＭＳ Ｐゴシック" pitchFamily="1" charset="-128"/>
              </a:rPr>
              <a:pPr/>
              <a:t>30</a:t>
            </a:fld>
            <a:endParaRPr lang="fi-FI">
              <a:ea typeface="ＭＳ Ｐゴシック" pitchFamily="1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025" y="790575"/>
            <a:ext cx="6753225" cy="3798888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103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1D5C0C-1E95-4080-9E5A-945FD73CAF11}" type="slidenum">
              <a:rPr lang="fi-FI" smtClean="0">
                <a:ea typeface="ＭＳ Ｐゴシック" pitchFamily="1" charset="-128"/>
              </a:rPr>
              <a:pPr/>
              <a:t>31</a:t>
            </a:fld>
            <a:endParaRPr lang="fi-FI">
              <a:ea typeface="ＭＳ Ｐゴシック" pitchFamily="1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025" y="790575"/>
            <a:ext cx="6753225" cy="3798888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/>
              <a:t>Project Work document: APP_1_ Project_Work.ppt and </a:t>
            </a:r>
            <a:r>
              <a:rPr lang="fi-FI" dirty="0"/>
              <a:t>Project Work Assigment.pdf</a:t>
            </a:r>
            <a:endParaRPr lang="en-GB" dirty="0"/>
          </a:p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934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5D9FDC-F166-41E0-9C09-C0AEF8552488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3147CE-3EA8-489F-98BA-0914FEFC033D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8800" y="609600"/>
            <a:ext cx="20828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30400" y="609600"/>
            <a:ext cx="60452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EF96BD-6BDB-4F95-9BE6-3C6F771325F4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6C08-8AF5-4F87-89B4-DC2D4CE7254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531" y="332656"/>
            <a:ext cx="8331200" cy="79208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446" y="1268760"/>
            <a:ext cx="10561173" cy="4674840"/>
          </a:xfrm>
        </p:spPr>
        <p:txBody>
          <a:bodyPr/>
          <a:lstStyle>
            <a:lvl1pPr marL="176213" indent="-176213">
              <a:defRPr/>
            </a:lvl1pPr>
            <a:lvl2pPr marL="633413" indent="-176213">
              <a:defRPr/>
            </a:lvl2pPr>
            <a:lvl3pPr marL="1073150" indent="-158750">
              <a:defRPr/>
            </a:lvl3pPr>
            <a:lvl4pPr marL="1530350" indent="-158750"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800523" y="76200"/>
            <a:ext cx="1188277" cy="328464"/>
          </a:xfrm>
        </p:spPr>
        <p:txBody>
          <a:bodyPr/>
          <a:lstStyle>
            <a:lvl1pPr>
              <a:defRPr/>
            </a:lvl1pPr>
          </a:lstStyle>
          <a:p>
            <a:fld id="{924395F7-5950-4CB4-9A7C-76BB7CFCA1B0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38A859-A0E3-484F-945E-E3602D63F5B5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30400" y="2057400"/>
            <a:ext cx="4064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057400"/>
            <a:ext cx="4064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9C490D-F930-4BB9-A44D-21B0ACCC77CA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79B13C-22D5-4177-8008-0C7F4FF8FF8A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94A09D-1CA3-4A05-86E1-53069C8905BB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2EA39A-24DB-4E4C-B101-8DABAC4771A3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669CEA-0A4A-4F89-A323-93D03857C6A4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BF2F36-32BB-4114-A13E-D47FF2AE11C6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30400" y="609600"/>
            <a:ext cx="833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perustyyl. napsautt.</a:t>
            </a:r>
          </a:p>
        </p:txBody>
      </p:sp>
      <p:sp>
        <p:nvSpPr>
          <p:cNvPr id="5601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0400" y="2057400"/>
            <a:ext cx="8331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601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762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>
                <a:ea typeface="+mn-ea"/>
              </a:defRPr>
            </a:lvl1pPr>
          </a:lstStyle>
          <a:p>
            <a:fld id="{269263E8-F8A0-4C49-B5FE-457DFDF6554F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560138" name="Rectangle 10"/>
          <p:cNvSpPr>
            <a:spLocks noChangeArrowheads="1"/>
          </p:cNvSpPr>
          <p:nvPr/>
        </p:nvSpPr>
        <p:spPr bwMode="auto">
          <a:xfrm>
            <a:off x="334434" y="6248400"/>
            <a:ext cx="623781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i-FI" sz="1200" dirty="0">
              <a:solidFill>
                <a:srgbClr val="777777"/>
              </a:solidFill>
              <a:ea typeface="ＭＳ Ｐゴシック" pitchFamily="1" charset="-128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16000" y="6582490"/>
            <a:ext cx="2208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Iván Sánchez Milara</a:t>
            </a:r>
            <a:endParaRPr lang="en-GB" sz="10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607835" y="6582490"/>
            <a:ext cx="35523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/>
              <a:t>Programmable</a:t>
            </a:r>
            <a:r>
              <a:rPr lang="fi-FI" sz="1000" b="1" dirty="0"/>
              <a:t> Web Project. </a:t>
            </a:r>
            <a:r>
              <a:rPr lang="fi-FI" sz="1000" b="1" dirty="0" err="1"/>
              <a:t>Spring</a:t>
            </a:r>
            <a:r>
              <a:rPr lang="fi-FI" sz="1000" b="1" dirty="0"/>
              <a:t> 2026.</a:t>
            </a:r>
            <a:endParaRPr lang="en-GB" sz="1000" b="1" dirty="0"/>
          </a:p>
        </p:txBody>
      </p:sp>
      <p:grpSp>
        <p:nvGrpSpPr>
          <p:cNvPr id="10" name="Ryhmä 27"/>
          <p:cNvGrpSpPr>
            <a:grpSpLocks noChangeAspect="1"/>
          </p:cNvGrpSpPr>
          <p:nvPr userDrawn="1"/>
        </p:nvGrpSpPr>
        <p:grpSpPr bwMode="black">
          <a:xfrm>
            <a:off x="11297687" y="5922082"/>
            <a:ext cx="661333" cy="805368"/>
            <a:chOff x="4463854" y="734641"/>
            <a:chExt cx="3243719" cy="5266907"/>
          </a:xfrm>
          <a:solidFill>
            <a:srgbClr val="01AEF0"/>
          </a:solidFill>
        </p:grpSpPr>
        <p:sp>
          <p:nvSpPr>
            <p:cNvPr id="11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234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234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34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5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8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9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1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2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3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4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5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6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7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8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9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34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34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34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34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34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34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34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34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wp-course@lists.oulu.f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ovelace.oulu.fi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7568" y="1700809"/>
            <a:ext cx="7772400" cy="1470025"/>
          </a:xfrm>
        </p:spPr>
        <p:txBody>
          <a:bodyPr/>
          <a:lstStyle/>
          <a:p>
            <a:pPr algn="ctr"/>
            <a:r>
              <a:rPr lang="fi-FI" sz="3600" b="1" dirty="0"/>
              <a:t>Programmable Web Project</a:t>
            </a:r>
            <a:br>
              <a:rPr lang="fi-FI" dirty="0">
                <a:solidFill>
                  <a:srgbClr val="0000CC"/>
                </a:solidFill>
              </a:rPr>
            </a:br>
            <a:r>
              <a:rPr lang="fi-FI" dirty="0">
                <a:solidFill>
                  <a:srgbClr val="0000CC"/>
                </a:solidFill>
              </a:rPr>
              <a:t>Course Description</a:t>
            </a:r>
            <a:br>
              <a:rPr lang="fi-FI" dirty="0">
                <a:solidFill>
                  <a:srgbClr val="0000CC"/>
                </a:solidFill>
              </a:rPr>
            </a:br>
            <a:r>
              <a:rPr lang="fi-FI" sz="1600" dirty="0" err="1"/>
              <a:t>Spring</a:t>
            </a:r>
            <a:r>
              <a:rPr lang="fi-FI" sz="1600" dirty="0"/>
              <a:t> 2026</a:t>
            </a:r>
            <a:endParaRPr lang="fi-FI" dirty="0">
              <a:solidFill>
                <a:srgbClr val="0000C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5640" y="3140968"/>
            <a:ext cx="6400800" cy="2592288"/>
          </a:xfrm>
        </p:spPr>
        <p:txBody>
          <a:bodyPr>
            <a:normAutofit/>
          </a:bodyPr>
          <a:lstStyle/>
          <a:p>
            <a:pPr eaLnBrk="1" hangingPunct="1"/>
            <a:r>
              <a:rPr lang="en-GB" sz="1600" i="1" dirty="0"/>
              <a:t>521260S</a:t>
            </a:r>
            <a:r>
              <a:rPr lang="en-GB" sz="1600" dirty="0"/>
              <a:t> </a:t>
            </a:r>
            <a:endParaRPr lang="fi-FI" sz="1600" i="1" dirty="0"/>
          </a:p>
          <a:p>
            <a:pPr eaLnBrk="1" hangingPunct="1"/>
            <a:r>
              <a:rPr lang="fi-FI" sz="1600" i="1" dirty="0"/>
              <a:t>5 ECTS</a:t>
            </a:r>
          </a:p>
          <a:p>
            <a:pPr eaLnBrk="1" hangingPunct="1"/>
            <a:endParaRPr lang="fi-FI" sz="1600" i="1" dirty="0"/>
          </a:p>
          <a:p>
            <a:pPr algn="l" eaLnBrk="1" hangingPunct="1"/>
            <a:r>
              <a:rPr lang="fi-FI" sz="1600" dirty="0"/>
              <a:t>	</a:t>
            </a:r>
            <a:r>
              <a:rPr lang="fi-FI" sz="1600" b="1" dirty="0" err="1"/>
              <a:t>Staff</a:t>
            </a:r>
            <a:r>
              <a:rPr lang="fi-FI" sz="1600" b="1" dirty="0"/>
              <a:t>:</a:t>
            </a:r>
            <a:r>
              <a:rPr lang="fi-FI" sz="1600" dirty="0"/>
              <a:t>		Mika Oja</a:t>
            </a:r>
          </a:p>
          <a:p>
            <a:pPr algn="l" eaLnBrk="1" hangingPunct="1"/>
            <a:r>
              <a:rPr lang="fi-FI" sz="1600" dirty="0"/>
              <a:t>			Iván Sánchez</a:t>
            </a:r>
          </a:p>
          <a:p>
            <a:pPr algn="l" eaLnBrk="1" hangingPunct="1"/>
            <a:r>
              <a:rPr lang="fi-FI" sz="1600" dirty="0"/>
              <a:t>			</a:t>
            </a:r>
          </a:p>
          <a:p>
            <a:pPr algn="r"/>
            <a:r>
              <a:rPr lang="en-GB" sz="1600" b="1" u="sng" dirty="0">
                <a:hlinkClick r:id="rId2"/>
              </a:rPr>
              <a:t>pwp-course@lists.oulu.fi</a:t>
            </a:r>
            <a:endParaRPr lang="fi-FI" sz="105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8760"/>
            <a:ext cx="10591800" cy="4674840"/>
          </a:xfrm>
        </p:spPr>
        <p:txBody>
          <a:bodyPr/>
          <a:lstStyle/>
          <a:p>
            <a:pPr marL="0" indent="0">
              <a:buNone/>
            </a:pPr>
            <a:r>
              <a:rPr lang="fi-FI" sz="4000" b="1" dirty="0"/>
              <a:t>Practical approach</a:t>
            </a:r>
          </a:p>
          <a:p>
            <a:pPr marL="0" indent="0">
              <a:buNone/>
            </a:pPr>
            <a:endParaRPr lang="fi-FI" sz="4000" b="1" dirty="0"/>
          </a:p>
          <a:p>
            <a:r>
              <a:rPr lang="fi-FI" b="1" dirty="0"/>
              <a:t>Project work</a:t>
            </a:r>
            <a:r>
              <a:rPr lang="fi-FI" dirty="0"/>
              <a:t>: Students design, document, </a:t>
            </a:r>
            <a:r>
              <a:rPr lang="fi-FI" dirty="0" err="1"/>
              <a:t>implement</a:t>
            </a:r>
            <a:r>
              <a:rPr lang="fi-FI" dirty="0"/>
              <a:t>, </a:t>
            </a:r>
            <a:r>
              <a:rPr lang="fi-FI" dirty="0" err="1"/>
              <a:t>test</a:t>
            </a:r>
            <a:r>
              <a:rPr lang="fi-FI" dirty="0"/>
              <a:t> and </a:t>
            </a:r>
            <a:r>
              <a:rPr lang="fi-FI" dirty="0" err="1"/>
              <a:t>deploy</a:t>
            </a:r>
            <a:r>
              <a:rPr lang="fi-FI" dirty="0"/>
              <a:t> a RESTful Web API.</a:t>
            </a:r>
          </a:p>
          <a:p>
            <a:pPr lvl="1"/>
            <a:r>
              <a:rPr lang="fi-FI" dirty="0" err="1"/>
              <a:t>Students</a:t>
            </a:r>
            <a:r>
              <a:rPr lang="fi-FI" dirty="0"/>
              <a:t> </a:t>
            </a:r>
            <a:r>
              <a:rPr lang="fi-FI" dirty="0" err="1"/>
              <a:t>implement</a:t>
            </a:r>
            <a:r>
              <a:rPr lang="fi-FI" dirty="0"/>
              <a:t> </a:t>
            </a:r>
            <a:r>
              <a:rPr lang="fi-FI" dirty="0" err="1"/>
              <a:t>small</a:t>
            </a:r>
            <a:r>
              <a:rPr lang="fi-FI" dirty="0"/>
              <a:t> set of </a:t>
            </a:r>
            <a:r>
              <a:rPr lang="fi-FI" dirty="0" err="1"/>
              <a:t>services</a:t>
            </a:r>
            <a:endParaRPr lang="fi-FI" dirty="0"/>
          </a:p>
          <a:p>
            <a:pPr lvl="1"/>
            <a:r>
              <a:rPr lang="fi-FI" dirty="0" err="1"/>
              <a:t>Interfaces</a:t>
            </a:r>
            <a:r>
              <a:rPr lang="fi-FI" dirty="0"/>
              <a:t> </a:t>
            </a:r>
            <a:r>
              <a:rPr lang="fi-FI" dirty="0" err="1"/>
              <a:t>between</a:t>
            </a:r>
            <a:r>
              <a:rPr lang="fi-FI" dirty="0"/>
              <a:t> </a:t>
            </a:r>
            <a:r>
              <a:rPr lang="fi-FI" dirty="0" err="1"/>
              <a:t>services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documented</a:t>
            </a:r>
            <a:endParaRPr lang="fi-FI" dirty="0"/>
          </a:p>
          <a:p>
            <a:pPr lvl="1"/>
            <a:r>
              <a:rPr lang="fi-FI" dirty="0" err="1"/>
              <a:t>Different</a:t>
            </a:r>
            <a:r>
              <a:rPr lang="fi-FI" dirty="0"/>
              <a:t> deadlines with intermediate feedback from </a:t>
            </a:r>
            <a:r>
              <a:rPr lang="fi-FI" dirty="0" err="1"/>
              <a:t>course</a:t>
            </a:r>
            <a:r>
              <a:rPr lang="fi-FI" dirty="0"/>
              <a:t> </a:t>
            </a:r>
            <a:r>
              <a:rPr lang="fi-FI" dirty="0" err="1"/>
              <a:t>staff</a:t>
            </a:r>
            <a:endParaRPr lang="fi-FI" dirty="0"/>
          </a:p>
          <a:p>
            <a:pPr marL="457200" lvl="1" indent="0">
              <a:buNone/>
            </a:pPr>
            <a:endParaRPr lang="fi-FI" dirty="0"/>
          </a:p>
          <a:p>
            <a:r>
              <a:rPr lang="fi-FI" dirty="0"/>
              <a:t> </a:t>
            </a:r>
            <a:r>
              <a:rPr lang="en-US" dirty="0"/>
              <a:t>Students will work in GROUPS to practice the necessary communication and cooperation skills</a:t>
            </a:r>
            <a:r>
              <a:rPr lang="fi-FI" dirty="0"/>
              <a:t>	</a:t>
            </a:r>
          </a:p>
          <a:p>
            <a:endParaRPr lang="fi-FI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95F7-5950-4CB4-9A7C-76BB7CFCA1B0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96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68760"/>
            <a:ext cx="10896600" cy="5055840"/>
          </a:xfrm>
        </p:spPr>
        <p:txBody>
          <a:bodyPr/>
          <a:lstStyle/>
          <a:p>
            <a:pPr marL="0" indent="0">
              <a:buNone/>
            </a:pPr>
            <a:r>
              <a:rPr lang="fi-FI" sz="4000" b="1" dirty="0"/>
              <a:t>Practical approach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b="1" dirty="0"/>
              <a:t>Lecture</a:t>
            </a:r>
            <a:r>
              <a:rPr lang="fi-FI" dirty="0"/>
              <a:t> at the begining of the course provides the </a:t>
            </a:r>
            <a:r>
              <a:rPr lang="fi-FI" dirty="0" err="1"/>
              <a:t>theoretical</a:t>
            </a:r>
            <a:r>
              <a:rPr lang="fi-FI" dirty="0"/>
              <a:t> </a:t>
            </a:r>
            <a:r>
              <a:rPr lang="fi-FI" dirty="0" err="1"/>
              <a:t>background</a:t>
            </a:r>
            <a:endParaRPr lang="fi-FI" dirty="0"/>
          </a:p>
          <a:p>
            <a:pPr lvl="1"/>
            <a:r>
              <a:rPr lang="fi-FI" dirty="0" err="1"/>
              <a:t>Lecture</a:t>
            </a:r>
            <a:r>
              <a:rPr lang="fi-FI" dirty="0"/>
              <a:t> 1: </a:t>
            </a:r>
            <a:r>
              <a:rPr lang="fi-FI" dirty="0" err="1"/>
              <a:t>Introduces</a:t>
            </a:r>
            <a:r>
              <a:rPr lang="fi-FI" dirty="0"/>
              <a:t> Web </a:t>
            </a:r>
            <a:r>
              <a:rPr lang="fi-FI" dirty="0" err="1"/>
              <a:t>Concepts</a:t>
            </a:r>
            <a:endParaRPr lang="fi-FI" dirty="0"/>
          </a:p>
          <a:p>
            <a:pPr lvl="1"/>
            <a:r>
              <a:rPr lang="fi-FI" dirty="0" err="1"/>
              <a:t>Lecture</a:t>
            </a:r>
            <a:r>
              <a:rPr lang="fi-FI" dirty="0"/>
              <a:t> 2: Focus in </a:t>
            </a:r>
            <a:r>
              <a:rPr lang="fi-FI" dirty="0" err="1"/>
              <a:t>APIs</a:t>
            </a:r>
            <a:r>
              <a:rPr lang="fi-FI" dirty="0"/>
              <a:t> and </a:t>
            </a:r>
            <a:r>
              <a:rPr lang="fi-FI" dirty="0" err="1"/>
              <a:t>introduces</a:t>
            </a:r>
            <a:r>
              <a:rPr lang="fi-FI" dirty="0"/>
              <a:t> </a:t>
            </a:r>
            <a:r>
              <a:rPr lang="fi-FI" dirty="0" err="1"/>
              <a:t>microservices</a:t>
            </a:r>
            <a:endParaRPr lang="fi-FI" dirty="0"/>
          </a:p>
          <a:p>
            <a:pPr lvl="1"/>
            <a:endParaRPr lang="fi-FI" dirty="0"/>
          </a:p>
          <a:p>
            <a:r>
              <a:rPr lang="fi-FI" b="1" dirty="0"/>
              <a:t>Exercises</a:t>
            </a:r>
            <a:r>
              <a:rPr lang="fi-FI" dirty="0"/>
              <a:t> provides </a:t>
            </a:r>
            <a:r>
              <a:rPr lang="fi-FI" dirty="0" err="1"/>
              <a:t>necessary</a:t>
            </a:r>
            <a:r>
              <a:rPr lang="fi-FI" dirty="0"/>
              <a:t> </a:t>
            </a:r>
            <a:r>
              <a:rPr lang="fi-FI" dirty="0" err="1"/>
              <a:t>grodund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 </a:t>
            </a:r>
            <a:r>
              <a:rPr lang="fi-FI" dirty="0" err="1"/>
              <a:t>form</a:t>
            </a:r>
            <a:r>
              <a:rPr lang="fi-FI" dirty="0"/>
              <a:t> </a:t>
            </a:r>
            <a:r>
              <a:rPr lang="fi-FI" dirty="0" err="1"/>
              <a:t>implementing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project</a:t>
            </a:r>
            <a:r>
              <a:rPr lang="fi-FI" dirty="0"/>
              <a:t> (</a:t>
            </a:r>
            <a:r>
              <a:rPr lang="fi-FI" dirty="0" err="1"/>
              <a:t>workflow</a:t>
            </a:r>
            <a:r>
              <a:rPr lang="fi-FI" dirty="0"/>
              <a:t>, toolchain, </a:t>
            </a:r>
            <a:r>
              <a:rPr lang="fi-FI" dirty="0" err="1"/>
              <a:t>architecture</a:t>
            </a:r>
            <a:r>
              <a:rPr lang="fi-FI" dirty="0"/>
              <a:t>...)</a:t>
            </a:r>
          </a:p>
          <a:p>
            <a:pPr lvl="1"/>
            <a:r>
              <a:rPr lang="fi-FI" dirty="0" err="1"/>
              <a:t>Each</a:t>
            </a:r>
            <a:r>
              <a:rPr lang="fi-FI" dirty="0"/>
              <a:t> </a:t>
            </a:r>
            <a:r>
              <a:rPr lang="fi-FI" dirty="0" err="1"/>
              <a:t>exercise</a:t>
            </a:r>
            <a:r>
              <a:rPr lang="fi-FI" dirty="0"/>
              <a:t> is an online </a:t>
            </a:r>
            <a:r>
              <a:rPr lang="fi-FI" dirty="0" err="1"/>
              <a:t>tutorial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several</a:t>
            </a:r>
            <a:r>
              <a:rPr lang="fi-FI" dirty="0"/>
              <a:t> </a:t>
            </a:r>
            <a:r>
              <a:rPr lang="fi-FI" dirty="0" err="1"/>
              <a:t>tasks</a:t>
            </a:r>
            <a:endParaRPr lang="fi-FI" dirty="0"/>
          </a:p>
          <a:p>
            <a:pPr lvl="1"/>
            <a:r>
              <a:rPr lang="fi-FI" dirty="0" err="1"/>
              <a:t>Each</a:t>
            </a:r>
            <a:r>
              <a:rPr lang="fi-FI" dirty="0"/>
              <a:t> </a:t>
            </a:r>
            <a:r>
              <a:rPr lang="fi-FI" dirty="0" err="1"/>
              <a:t>exercise</a:t>
            </a:r>
            <a:r>
              <a:rPr lang="fi-FI" dirty="0"/>
              <a:t> </a:t>
            </a:r>
            <a:r>
              <a:rPr lang="fi-FI" dirty="0" err="1"/>
              <a:t>deal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some </a:t>
            </a:r>
            <a:r>
              <a:rPr lang="fi-FI" dirty="0" err="1"/>
              <a:t>aspect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course</a:t>
            </a:r>
            <a:r>
              <a:rPr lang="fi-FI" dirty="0"/>
              <a:t> </a:t>
            </a:r>
            <a:r>
              <a:rPr lang="fi-FI" dirty="0" err="1"/>
              <a:t>project</a:t>
            </a:r>
            <a:endParaRPr lang="fi-FI" dirty="0"/>
          </a:p>
          <a:p>
            <a:endParaRPr lang="fi-FI" dirty="0"/>
          </a:p>
          <a:p>
            <a:pPr lvl="1"/>
            <a:endParaRPr lang="fi-FI" sz="4000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95F7-5950-4CB4-9A7C-76BB7CFCA1B0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362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268760"/>
            <a:ext cx="10978819" cy="46748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4 hours lecture (2+2 hours)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sz="2000" b="1" dirty="0"/>
              <a:t>Lecture 1:</a:t>
            </a:r>
          </a:p>
          <a:p>
            <a:pPr lvl="1"/>
            <a:r>
              <a:rPr lang="fi-FI" dirty="0"/>
              <a:t> Services and </a:t>
            </a:r>
            <a:r>
              <a:rPr lang="fi-FI" dirty="0" err="1"/>
              <a:t>APIs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Programmable</a:t>
            </a:r>
            <a:r>
              <a:rPr lang="fi-FI" dirty="0"/>
              <a:t> Web</a:t>
            </a:r>
          </a:p>
          <a:p>
            <a:pPr lvl="2"/>
            <a:r>
              <a:rPr lang="fi-FI" dirty="0"/>
              <a:t>Definition and concepts</a:t>
            </a:r>
          </a:p>
          <a:p>
            <a:pPr lvl="1"/>
            <a:r>
              <a:rPr lang="fi-FI" dirty="0"/>
              <a:t> Technologies for the Programmable Web</a:t>
            </a:r>
          </a:p>
          <a:p>
            <a:pPr lvl="2"/>
            <a:r>
              <a:rPr lang="fi-FI" dirty="0"/>
              <a:t>Databases</a:t>
            </a:r>
          </a:p>
          <a:p>
            <a:pPr lvl="2"/>
            <a:r>
              <a:rPr lang="fi-FI" dirty="0"/>
              <a:t>HTTP</a:t>
            </a:r>
          </a:p>
          <a:p>
            <a:pPr lvl="2"/>
            <a:r>
              <a:rPr lang="fi-FI" dirty="0"/>
              <a:t>Representation format: JSON, XML and Hypermedia</a:t>
            </a:r>
          </a:p>
          <a:p>
            <a:pPr lvl="2"/>
            <a:r>
              <a:rPr lang="fi-FI" dirty="0"/>
              <a:t>Web Clients</a:t>
            </a:r>
          </a:p>
          <a:p>
            <a:pPr marL="457200" lvl="1" indent="0">
              <a:buNone/>
            </a:pPr>
            <a:endParaRPr lang="fi-FI" sz="800" dirty="0"/>
          </a:p>
          <a:p>
            <a:pPr marL="0" indent="0">
              <a:buNone/>
            </a:pPr>
            <a:r>
              <a:rPr lang="fi-FI" sz="2000" b="1" dirty="0" err="1"/>
              <a:t>Lecture</a:t>
            </a:r>
            <a:r>
              <a:rPr lang="fi-FI" sz="2000" b="1" dirty="0"/>
              <a:t> 2:</a:t>
            </a:r>
            <a:endParaRPr lang="fi-FI" b="1" dirty="0"/>
          </a:p>
          <a:p>
            <a:pPr lvl="1"/>
            <a:r>
              <a:rPr lang="fi-FI" dirty="0"/>
              <a:t> Web APIs and Hypermedia</a:t>
            </a:r>
          </a:p>
          <a:p>
            <a:pPr lvl="1"/>
            <a:r>
              <a:rPr lang="fi-FI" dirty="0"/>
              <a:t> </a:t>
            </a:r>
            <a:r>
              <a:rPr lang="fi-FI" dirty="0" err="1"/>
              <a:t>Brief</a:t>
            </a:r>
            <a:r>
              <a:rPr lang="fi-FI" dirty="0"/>
              <a:t> </a:t>
            </a:r>
            <a:r>
              <a:rPr lang="fi-FI" dirty="0" err="1"/>
              <a:t>introduction</a:t>
            </a:r>
            <a:r>
              <a:rPr lang="fi-FI" dirty="0"/>
              <a:t> to </a:t>
            </a:r>
            <a:r>
              <a:rPr lang="fi-FI" dirty="0" err="1"/>
              <a:t>microservices</a:t>
            </a:r>
            <a:endParaRPr lang="fi-FI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490D-F930-4BB9-A44D-21B0ACCC77CA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5099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Exercises (I)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1268760"/>
            <a:ext cx="10668000" cy="4903440"/>
          </a:xfrm>
        </p:spPr>
        <p:txBody>
          <a:bodyPr>
            <a:normAutofit/>
          </a:bodyPr>
          <a:lstStyle/>
          <a:p>
            <a:r>
              <a:rPr lang="en-GB" dirty="0"/>
              <a:t>4 mandatory exercises </a:t>
            </a:r>
          </a:p>
          <a:p>
            <a:pPr lvl="1"/>
            <a:r>
              <a:rPr lang="fi-FI" sz="1600" b="1" dirty="0"/>
              <a:t>Schedule in </a:t>
            </a:r>
            <a:r>
              <a:rPr lang="fi-FI" sz="1600" b="1" dirty="0" err="1"/>
              <a:t>Tuudo</a:t>
            </a:r>
            <a:r>
              <a:rPr lang="fi-FI" sz="1600" b="1" dirty="0"/>
              <a:t> / Peppi</a:t>
            </a:r>
          </a:p>
          <a:p>
            <a:pPr lvl="1"/>
            <a:endParaRPr lang="fi-FI" sz="1600" b="1" dirty="0"/>
          </a:p>
          <a:p>
            <a:r>
              <a:rPr lang="fi-FI" dirty="0" err="1"/>
              <a:t>Exercises</a:t>
            </a:r>
            <a:r>
              <a:rPr lang="fi-FI" dirty="0"/>
              <a:t> </a:t>
            </a:r>
            <a:r>
              <a:rPr lang="fi-FI" dirty="0" err="1"/>
              <a:t>instructions</a:t>
            </a:r>
            <a:r>
              <a:rPr lang="fi-FI" dirty="0"/>
              <a:t> and </a:t>
            </a:r>
            <a:r>
              <a:rPr lang="fi-FI" dirty="0" err="1"/>
              <a:t>tasks</a:t>
            </a:r>
            <a:r>
              <a:rPr lang="fi-FI" dirty="0"/>
              <a:t>, as </a:t>
            </a:r>
            <a:r>
              <a:rPr lang="fi-FI" dirty="0" err="1"/>
              <a:t>well</a:t>
            </a:r>
            <a:r>
              <a:rPr lang="fi-FI" dirty="0"/>
              <a:t> as </a:t>
            </a:r>
            <a:r>
              <a:rPr lang="fi-FI" dirty="0" err="1"/>
              <a:t>return</a:t>
            </a:r>
            <a:r>
              <a:rPr lang="fi-FI" dirty="0"/>
              <a:t> box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tasks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available</a:t>
            </a:r>
            <a:r>
              <a:rPr lang="fi-FI" dirty="0"/>
              <a:t> in </a:t>
            </a:r>
            <a:r>
              <a:rPr lang="fi-FI" dirty="0" err="1"/>
              <a:t>Lovelace</a:t>
            </a:r>
            <a:r>
              <a:rPr lang="fi-FI" dirty="0"/>
              <a:t>.</a:t>
            </a:r>
          </a:p>
          <a:p>
            <a:endParaRPr lang="fi-FI" sz="2000" dirty="0"/>
          </a:p>
          <a:p>
            <a:r>
              <a:rPr lang="en-GB" dirty="0"/>
              <a:t>Each exercise has two different parts:</a:t>
            </a:r>
          </a:p>
          <a:p>
            <a:pPr lvl="1"/>
            <a:r>
              <a:rPr lang="en-GB" dirty="0"/>
              <a:t>Theoretical lecture</a:t>
            </a:r>
          </a:p>
          <a:p>
            <a:pPr lvl="1"/>
            <a:r>
              <a:rPr lang="en-GB" dirty="0"/>
              <a:t>Q&amp;A session (Computer rooms)</a:t>
            </a:r>
          </a:p>
          <a:p>
            <a:pPr lvl="2"/>
            <a:r>
              <a:rPr lang="en-GB" dirty="0"/>
              <a:t>Course staff always present to answer student questions / providing tips …</a:t>
            </a:r>
          </a:p>
          <a:p>
            <a:pPr lvl="2"/>
            <a:r>
              <a:rPr lang="en-GB" dirty="0"/>
              <a:t>You can do part of the work during the Q&amp;A session BUT you won’t have time to complete the whole  exercise in the given time.</a:t>
            </a:r>
          </a:p>
          <a:p>
            <a:pPr lvl="2"/>
            <a:r>
              <a:rPr lang="en-GB" dirty="0"/>
              <a:t>Attending and participating actively in the Q&amp;A sessions will provide extra points.</a:t>
            </a:r>
          </a:p>
          <a:p>
            <a:pPr lvl="1"/>
            <a:endParaRPr lang="en-GB" dirty="0"/>
          </a:p>
          <a:p>
            <a:pPr marL="457200" lvl="1" indent="0">
              <a:buNone/>
              <a:defRPr/>
            </a:pPr>
            <a:endParaRPr lang="fi-FI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490D-F930-4BB9-A44D-21B0ACCC77CA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4110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Exercises (II)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i-FI" dirty="0" err="1"/>
              <a:t>Exercise</a:t>
            </a:r>
            <a:r>
              <a:rPr lang="fi-FI" dirty="0"/>
              <a:t> 1: </a:t>
            </a:r>
            <a:r>
              <a:rPr lang="en-GB" dirty="0"/>
              <a:t>Introduction to Web Development.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fi-FI" dirty="0" err="1"/>
              <a:t>Exercise</a:t>
            </a:r>
            <a:r>
              <a:rPr lang="fi-FI" dirty="0"/>
              <a:t> 2: </a:t>
            </a:r>
            <a:r>
              <a:rPr lang="fi-FI" dirty="0" err="1"/>
              <a:t>Implemententig</a:t>
            </a:r>
            <a:r>
              <a:rPr lang="fi-FI" dirty="0"/>
              <a:t> REST </a:t>
            </a:r>
            <a:r>
              <a:rPr lang="fi-FI" dirty="0" err="1"/>
              <a:t>APIs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Flask</a:t>
            </a:r>
            <a:r>
              <a:rPr lang="fi-FI" dirty="0"/>
              <a:t>. </a:t>
            </a:r>
          </a:p>
          <a:p>
            <a:pPr>
              <a:defRPr/>
            </a:pPr>
            <a:endParaRPr lang="fi-FI" dirty="0"/>
          </a:p>
          <a:p>
            <a:pPr>
              <a:defRPr/>
            </a:pPr>
            <a:r>
              <a:rPr lang="fi-FI" dirty="0" err="1"/>
              <a:t>Exercise</a:t>
            </a:r>
            <a:r>
              <a:rPr lang="fi-FI" dirty="0"/>
              <a:t> 3: API </a:t>
            </a:r>
            <a:r>
              <a:rPr lang="fi-FI" dirty="0" err="1"/>
              <a:t>documentation</a:t>
            </a:r>
            <a:r>
              <a:rPr lang="fi-FI" dirty="0"/>
              <a:t> and </a:t>
            </a:r>
            <a:r>
              <a:rPr lang="fi-FI" dirty="0" err="1"/>
              <a:t>deployment</a:t>
            </a:r>
            <a:r>
              <a:rPr lang="fi-FI" dirty="0"/>
              <a:t>.</a:t>
            </a:r>
          </a:p>
          <a:p>
            <a:pPr>
              <a:defRPr/>
            </a:pPr>
            <a:endParaRPr lang="fi-FI" dirty="0"/>
          </a:p>
          <a:p>
            <a:pPr>
              <a:defRPr/>
            </a:pPr>
            <a:r>
              <a:rPr lang="fi-FI" dirty="0" err="1"/>
              <a:t>Exercise</a:t>
            </a:r>
            <a:r>
              <a:rPr lang="fi-FI" dirty="0"/>
              <a:t> 4: API </a:t>
            </a:r>
            <a:r>
              <a:rPr lang="fi-FI" dirty="0" err="1"/>
              <a:t>consumption</a:t>
            </a:r>
            <a:endParaRPr lang="fi-FI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490D-F930-4BB9-A44D-21B0ACCC77CA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5330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Material and resources. Bibliography.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12776"/>
            <a:ext cx="10058400" cy="5292824"/>
          </a:xfrm>
        </p:spPr>
        <p:txBody>
          <a:bodyPr>
            <a:normAutofit/>
          </a:bodyPr>
          <a:lstStyle/>
          <a:p>
            <a:r>
              <a:rPr lang="fi-FI" dirty="0"/>
              <a:t>Books: </a:t>
            </a:r>
          </a:p>
          <a:p>
            <a:pPr lvl="1"/>
            <a:r>
              <a:rPr lang="en-GB" b="1" dirty="0"/>
              <a:t>Leonard Richardson, Mike Amundsen, Sam Ruby. </a:t>
            </a:r>
            <a:r>
              <a:rPr lang="en-GB" b="1" i="1" dirty="0" err="1"/>
              <a:t>RESTful</a:t>
            </a:r>
            <a:r>
              <a:rPr lang="en-GB" b="1" i="1" dirty="0"/>
              <a:t> Web APIs</a:t>
            </a:r>
            <a:r>
              <a:rPr lang="en-GB" b="1" dirty="0"/>
              <a:t>. O'Reilly Media, 2013. ISBN: 978-1-4493-5806-8</a:t>
            </a:r>
            <a:endParaRPr lang="fi-FI" b="1" dirty="0"/>
          </a:p>
          <a:p>
            <a:pPr lvl="1"/>
            <a:r>
              <a:rPr lang="fi-FI" b="1" dirty="0"/>
              <a:t>Leonard Richardson &amp; Sam Ruby,RESTful Web Services. O’Reilly Media 2007. ISBN: 978-0-596-52926-0. </a:t>
            </a:r>
            <a:r>
              <a:rPr lang="fi-FI" dirty="0"/>
              <a:t>Free available at http://restfulwebapis.org/rws.html</a:t>
            </a:r>
            <a:endParaRPr lang="fi-FI" b="1" dirty="0"/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r>
              <a:rPr lang="fi-FI" b="1" dirty="0"/>
              <a:t>An electronic version of the books are accessible through Oulu University Library catalogue.</a:t>
            </a:r>
          </a:p>
          <a:p>
            <a:pPr marL="457200" lvl="1" indent="0">
              <a:buNone/>
            </a:pPr>
            <a:endParaRPr lang="fi-FI" b="1" dirty="0"/>
          </a:p>
          <a:p>
            <a:r>
              <a:rPr lang="fi-FI" b="1" dirty="0"/>
              <a:t>Lecture and lab slides. 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Extra study material will be provided during the course through Lovelace.</a:t>
            </a:r>
          </a:p>
          <a:p>
            <a:pPr marL="0" indent="0" eaLnBrk="1" hangingPunct="1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95F7-5950-4CB4-9A7C-76BB7CFCA1B0}" type="slidenum">
              <a:rPr lang="fi-FI" smtClean="0"/>
              <a:pPr/>
              <a:t>15</a:t>
            </a:fld>
            <a:endParaRPr lang="fi-FI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Platforms. LOVELACE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95F7-5950-4CB4-9A7C-76BB7CFCA1B0}" type="slidenum">
              <a:rPr lang="fi-FI" smtClean="0"/>
              <a:pPr/>
              <a:t>16</a:t>
            </a:fld>
            <a:endParaRPr lang="fi-FI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8"/>
          <a:stretch/>
        </p:blipFill>
        <p:spPr bwMode="auto">
          <a:xfrm>
            <a:off x="2464904" y="990600"/>
            <a:ext cx="7262192" cy="355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CE5263-1DF0-D0BB-368F-DAE389A772D6}"/>
              </a:ext>
            </a:extLst>
          </p:cNvPr>
          <p:cNvSpPr txBox="1"/>
          <p:nvPr/>
        </p:nvSpPr>
        <p:spPr>
          <a:xfrm>
            <a:off x="2362201" y="4674254"/>
            <a:ext cx="792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hlinkClick r:id="rId3"/>
              </a:rPr>
              <a:t>http://lovelace.oulu.fi</a:t>
            </a:r>
            <a:endParaRPr lang="fi-FI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4F0B70-71FC-F2A0-3ACE-037280C03914}"/>
              </a:ext>
            </a:extLst>
          </p:cNvPr>
          <p:cNvSpPr txBox="1"/>
          <p:nvPr/>
        </p:nvSpPr>
        <p:spPr>
          <a:xfrm>
            <a:off x="2362201" y="5090559"/>
            <a:ext cx="7921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Learning </a:t>
            </a:r>
            <a:r>
              <a:rPr lang="fi-FI" dirty="0" err="1"/>
              <a:t>material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Exercises</a:t>
            </a:r>
            <a:r>
              <a:rPr lang="fi-FI" dirty="0"/>
              <a:t> </a:t>
            </a:r>
            <a:r>
              <a:rPr lang="fi-FI" dirty="0" err="1"/>
              <a:t>instructions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Return box for </a:t>
            </a:r>
            <a:r>
              <a:rPr lang="fi-FI" dirty="0" err="1"/>
              <a:t>exercises</a:t>
            </a:r>
            <a:r>
              <a:rPr lang="fi-FI" dirty="0"/>
              <a:t> and </a:t>
            </a:r>
            <a:r>
              <a:rPr lang="fi-FI" dirty="0" err="1"/>
              <a:t>project</a:t>
            </a:r>
            <a:r>
              <a:rPr lang="fi-FI" dirty="0"/>
              <a:t> </a:t>
            </a:r>
            <a:r>
              <a:rPr lang="fi-FI" dirty="0" err="1"/>
              <a:t>deadlines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Adminstrative</a:t>
            </a:r>
            <a:r>
              <a:rPr lang="fi-FI" dirty="0"/>
              <a:t> </a:t>
            </a:r>
            <a:r>
              <a:rPr lang="fi-FI" dirty="0" err="1"/>
              <a:t>tasks</a:t>
            </a:r>
            <a:r>
              <a:rPr lang="fi-FI" dirty="0"/>
              <a:t> (</a:t>
            </a:r>
            <a:r>
              <a:rPr lang="fi-FI" dirty="0" err="1"/>
              <a:t>group</a:t>
            </a:r>
            <a:r>
              <a:rPr lang="fi-FI" dirty="0"/>
              <a:t> </a:t>
            </a:r>
            <a:r>
              <a:rPr lang="fi-FI" dirty="0" err="1"/>
              <a:t>creations</a:t>
            </a:r>
            <a:r>
              <a:rPr lang="fi-FI" dirty="0"/>
              <a:t>, </a:t>
            </a:r>
            <a:r>
              <a:rPr lang="fi-FI" dirty="0" err="1"/>
              <a:t>meeting</a:t>
            </a:r>
            <a:r>
              <a:rPr lang="fi-FI" dirty="0"/>
              <a:t> </a:t>
            </a:r>
            <a:r>
              <a:rPr lang="fi-FI" dirty="0" err="1"/>
              <a:t>reservations</a:t>
            </a:r>
            <a:r>
              <a:rPr lang="fi-FI" dirty="0"/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916734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Platforms. LOVELACE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95F7-5950-4CB4-9A7C-76BB7CFCA1B0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99988-9406-5AF3-F95D-F4E268FD4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 </a:t>
            </a:r>
            <a:r>
              <a:rPr lang="fi-FI" dirty="0" err="1"/>
              <a:t>Enrolling</a:t>
            </a:r>
            <a:r>
              <a:rPr lang="fi-FI" dirty="0"/>
              <a:t> in </a:t>
            </a:r>
            <a:r>
              <a:rPr lang="fi-FI" dirty="0" err="1"/>
              <a:t>Lovelace</a:t>
            </a:r>
            <a:endParaRPr lang="fi-FI" dirty="0"/>
          </a:p>
          <a:p>
            <a:endParaRPr lang="fi-FI" dirty="0"/>
          </a:p>
          <a:p>
            <a:r>
              <a:rPr lang="fi-FI" dirty="0" err="1"/>
              <a:t>Creating</a:t>
            </a:r>
            <a:r>
              <a:rPr lang="fi-FI" dirty="0"/>
              <a:t> </a:t>
            </a:r>
            <a:r>
              <a:rPr lang="fi-FI" dirty="0" err="1"/>
              <a:t>teams</a:t>
            </a:r>
            <a:endParaRPr lang="fi-FI" dirty="0"/>
          </a:p>
          <a:p>
            <a:endParaRPr lang="fi-FI" dirty="0"/>
          </a:p>
          <a:p>
            <a:r>
              <a:rPr lang="fi-FI" dirty="0" err="1"/>
              <a:t>Booking</a:t>
            </a:r>
            <a:r>
              <a:rPr lang="fi-FI" dirty="0"/>
              <a:t> </a:t>
            </a:r>
            <a:r>
              <a:rPr lang="fi-FI" dirty="0" err="1"/>
              <a:t>meeting</a:t>
            </a:r>
            <a:r>
              <a:rPr lang="fi-FI" dirty="0"/>
              <a:t> </a:t>
            </a:r>
            <a:r>
              <a:rPr lang="fi-FI" dirty="0" err="1"/>
              <a:t>times</a:t>
            </a:r>
            <a:endParaRPr lang="fi-FI" dirty="0"/>
          </a:p>
          <a:p>
            <a:endParaRPr lang="fi-FI" dirty="0"/>
          </a:p>
          <a:p>
            <a:r>
              <a:rPr lang="fi-FI" dirty="0" err="1"/>
              <a:t>Returning</a:t>
            </a:r>
            <a:r>
              <a:rPr lang="fi-FI" dirty="0"/>
              <a:t> </a:t>
            </a:r>
            <a:r>
              <a:rPr lang="fi-FI" dirty="0" err="1"/>
              <a:t>exercises</a:t>
            </a:r>
            <a:r>
              <a:rPr lang="fi-FI" dirty="0"/>
              <a:t> </a:t>
            </a:r>
            <a:r>
              <a:rPr lang="fi-FI" dirty="0" err="1"/>
              <a:t>questions</a:t>
            </a:r>
            <a:endParaRPr lang="fi-FI" dirty="0"/>
          </a:p>
          <a:p>
            <a:pPr lvl="1"/>
            <a:r>
              <a:rPr lang="fi-FI" dirty="0" err="1"/>
              <a:t>Asking</a:t>
            </a:r>
            <a:r>
              <a:rPr lang="fi-FI" dirty="0"/>
              <a:t> for help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course</a:t>
            </a:r>
            <a:r>
              <a:rPr lang="fi-FI" dirty="0"/>
              <a:t> </a:t>
            </a:r>
            <a:r>
              <a:rPr lang="fi-FI" dirty="0" err="1"/>
              <a:t>staff</a:t>
            </a:r>
            <a:endParaRPr lang="fi-FI" dirty="0"/>
          </a:p>
          <a:p>
            <a:endParaRPr lang="fi-FI" dirty="0"/>
          </a:p>
          <a:p>
            <a:r>
              <a:rPr lang="fi-FI" dirty="0" err="1"/>
              <a:t>Returning</a:t>
            </a:r>
            <a:r>
              <a:rPr lang="fi-FI" dirty="0"/>
              <a:t> </a:t>
            </a:r>
            <a:r>
              <a:rPr lang="fi-FI" dirty="0" err="1"/>
              <a:t>project</a:t>
            </a:r>
            <a:r>
              <a:rPr lang="fi-FI" dirty="0"/>
              <a:t> </a:t>
            </a:r>
            <a:r>
              <a:rPr lang="fi-FI" dirty="0" err="1"/>
              <a:t>work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4317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Platforms. Discord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95F7-5950-4CB4-9A7C-76BB7CFCA1B0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5" name="TextBox 4"/>
          <p:cNvSpPr txBox="1"/>
          <p:nvPr/>
        </p:nvSpPr>
        <p:spPr>
          <a:xfrm>
            <a:off x="2362200" y="5604302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Announcements from course staff.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“Instant” communication and feedback. 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68724D-40C1-51B4-89BC-F369EEFAB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270" y="1124745"/>
            <a:ext cx="6671156" cy="435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3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Platforms. </a:t>
            </a:r>
            <a:r>
              <a:rPr lang="en-GB" dirty="0" err="1"/>
              <a:t>Github</a:t>
            </a:r>
            <a:r>
              <a:rPr lang="en-GB" dirty="0"/>
              <a:t> / </a:t>
            </a:r>
            <a:r>
              <a:rPr lang="en-GB" dirty="0" err="1"/>
              <a:t>Gitlab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95F7-5950-4CB4-9A7C-76BB7CFCA1B0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68538" y="3232893"/>
            <a:ext cx="31416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fi-FI" kern="0" dirty="0"/>
              <a:t>	</a:t>
            </a:r>
            <a:r>
              <a:rPr lang="fi-FI" b="1" kern="0" dirty="0"/>
              <a:t>GitHub</a:t>
            </a:r>
          </a:p>
          <a:p>
            <a:pPr marL="0" indent="0" algn="ctr">
              <a:buNone/>
            </a:pPr>
            <a:r>
              <a:rPr lang="fi-FI" kern="0" dirty="0"/>
              <a:t>https://github.com/</a:t>
            </a:r>
          </a:p>
          <a:p>
            <a:endParaRPr lang="fi-FI" b="1" kern="0" dirty="0"/>
          </a:p>
          <a:p>
            <a:endParaRPr lang="fi-FI" b="1" kern="0" dirty="0"/>
          </a:p>
          <a:p>
            <a:endParaRPr lang="fi-FI" b="1" kern="0" dirty="0"/>
          </a:p>
        </p:txBody>
      </p:sp>
      <p:pic>
        <p:nvPicPr>
          <p:cNvPr id="6" name="Picture 4" descr="https://assets-cdn.github.com/images/modules/logos_page/Octoca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797" y="1371601"/>
            <a:ext cx="2239149" cy="186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sz="half" idx="4294967295"/>
          </p:nvPr>
        </p:nvSpPr>
        <p:spPr>
          <a:xfrm>
            <a:off x="6248401" y="3255879"/>
            <a:ext cx="3430587" cy="864863"/>
          </a:xfrm>
        </p:spPr>
        <p:txBody>
          <a:bodyPr/>
          <a:lstStyle/>
          <a:p>
            <a:pPr marL="0" indent="0" algn="ctr">
              <a:buNone/>
            </a:pPr>
            <a:r>
              <a:rPr lang="fi-FI" b="1" dirty="0"/>
              <a:t>GitLab</a:t>
            </a:r>
          </a:p>
          <a:p>
            <a:pPr marL="0" indent="0" algn="ctr">
              <a:buNone/>
            </a:pPr>
            <a:r>
              <a:rPr lang="fi-FI" dirty="0"/>
              <a:t>https://about.gitlab.com/</a:t>
            </a:r>
            <a:endParaRPr lang="fi-FI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188" y="1371600"/>
            <a:ext cx="1453015" cy="15884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62200" y="4800601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Project documentation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Project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Meeting notes</a:t>
            </a:r>
          </a:p>
        </p:txBody>
      </p:sp>
    </p:spTree>
    <p:extLst>
      <p:ext uri="{BB962C8B-B14F-4D97-AF65-F5344CB8AC3E}">
        <p14:creationId xmlns:p14="http://schemas.microsoft.com/office/powerpoint/2010/main" val="502954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i-FI" dirty="0" err="1"/>
              <a:t>Goals</a:t>
            </a:r>
            <a:r>
              <a:rPr lang="fi-FI" dirty="0"/>
              <a:t>, </a:t>
            </a:r>
            <a:r>
              <a:rPr lang="fi-FI" dirty="0" err="1"/>
              <a:t>learning</a:t>
            </a:r>
            <a:r>
              <a:rPr lang="fi-FI" dirty="0"/>
              <a:t> </a:t>
            </a:r>
            <a:r>
              <a:rPr lang="fi-FI" dirty="0" err="1"/>
              <a:t>outcomes</a:t>
            </a:r>
            <a:r>
              <a:rPr lang="fi-FI" dirty="0"/>
              <a:t> and </a:t>
            </a:r>
            <a:r>
              <a:rPr lang="fi-FI" dirty="0" err="1"/>
              <a:t>content</a:t>
            </a:r>
            <a:r>
              <a:rPr lang="fi-FI" dirty="0"/>
              <a:t>.</a:t>
            </a:r>
          </a:p>
          <a:p>
            <a:pPr>
              <a:lnSpc>
                <a:spcPct val="150000"/>
              </a:lnSpc>
            </a:pPr>
            <a:r>
              <a:rPr lang="fi-FI" dirty="0"/>
              <a:t>Course </a:t>
            </a:r>
            <a:r>
              <a:rPr lang="fi-FI" dirty="0" err="1"/>
              <a:t>implementation</a:t>
            </a:r>
            <a:endParaRPr lang="fi-FI" dirty="0"/>
          </a:p>
          <a:p>
            <a:pPr>
              <a:lnSpc>
                <a:spcPct val="150000"/>
              </a:lnSpc>
            </a:pPr>
            <a:r>
              <a:rPr lang="fi-FI" dirty="0" err="1"/>
              <a:t>Platforms</a:t>
            </a:r>
            <a:endParaRPr lang="fi-FI" dirty="0"/>
          </a:p>
          <a:p>
            <a:pPr>
              <a:lnSpc>
                <a:spcPct val="150000"/>
              </a:lnSpc>
            </a:pPr>
            <a:r>
              <a:rPr lang="fi-FI" dirty="0"/>
              <a:t>Deadlines</a:t>
            </a:r>
          </a:p>
          <a:p>
            <a:pPr>
              <a:lnSpc>
                <a:spcPct val="150000"/>
              </a:lnSpc>
            </a:pPr>
            <a:r>
              <a:rPr lang="fi-FI" dirty="0"/>
              <a:t>Evaluation</a:t>
            </a:r>
          </a:p>
          <a:p>
            <a:pPr>
              <a:lnSpc>
                <a:spcPct val="150000"/>
              </a:lnSpc>
            </a:pPr>
            <a:r>
              <a:rPr lang="fi-FI" dirty="0"/>
              <a:t>Project </a:t>
            </a:r>
            <a:r>
              <a:rPr lang="fi-FI" dirty="0" err="1"/>
              <a:t>work</a:t>
            </a:r>
            <a:r>
              <a:rPr lang="fi-FI" dirty="0"/>
              <a:t> in </a:t>
            </a:r>
            <a:r>
              <a:rPr lang="fi-FI" dirty="0" err="1"/>
              <a:t>Brief</a:t>
            </a:r>
            <a:endParaRPr lang="fi-FI" dirty="0"/>
          </a:p>
          <a:p>
            <a:pPr>
              <a:lnSpc>
                <a:spcPct val="150000"/>
              </a:lnSpc>
            </a:pPr>
            <a:r>
              <a:rPr lang="fi-FI" dirty="0" err="1"/>
              <a:t>Miscellanea</a:t>
            </a:r>
            <a:endParaRPr lang="fi-FI" dirty="0"/>
          </a:p>
          <a:p>
            <a:pPr>
              <a:lnSpc>
                <a:spcPct val="200000"/>
              </a:lnSpc>
            </a:pP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95F7-5950-4CB4-9A7C-76BB7CFCA1B0}" type="slidenum">
              <a:rPr lang="fi-FI" smtClean="0"/>
              <a:pPr/>
              <a:t>2</a:t>
            </a:fld>
            <a:endParaRPr lang="fi-FI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7EF6F-ED02-4C8E-A3E7-025A67E0F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Platforms.Team</a:t>
            </a:r>
            <a:r>
              <a:rPr lang="en-US" dirty="0"/>
              <a:t> communication</a:t>
            </a:r>
            <a:endParaRPr lang="en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BB396-9678-4A4E-A9B6-D49CC0A50F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95F7-5950-4CB4-9A7C-76BB7CFCA1B0}" type="slidenum">
              <a:rPr lang="fi-FI" smtClean="0"/>
              <a:pPr/>
              <a:t>20</a:t>
            </a:fld>
            <a:endParaRPr lang="fi-FI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62C1CE-4AB5-4861-B045-03B05316EE40}"/>
              </a:ext>
            </a:extLst>
          </p:cNvPr>
          <p:cNvGrpSpPr/>
          <p:nvPr/>
        </p:nvGrpSpPr>
        <p:grpSpPr>
          <a:xfrm>
            <a:off x="1959124" y="2438401"/>
            <a:ext cx="8273753" cy="1718639"/>
            <a:chOff x="374947" y="2319961"/>
            <a:chExt cx="8273753" cy="1718639"/>
          </a:xfrm>
        </p:grpSpPr>
        <p:pic>
          <p:nvPicPr>
            <p:cNvPr id="1026" name="Picture 2" descr="Best Overall Video Conferencing Service - businessnewsdaily.com">
              <a:extLst>
                <a:ext uri="{FF2B5EF4-FFF2-40B4-BE49-F238E27FC236}">
                  <a16:creationId xmlns:a16="http://schemas.microsoft.com/office/drawing/2014/main" id="{759B44F0-5F58-439A-9C12-1D4C542B9F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947" y="2333625"/>
              <a:ext cx="2686050" cy="1704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Microsoft Teams - Wikipedia">
              <a:extLst>
                <a:ext uri="{FF2B5EF4-FFF2-40B4-BE49-F238E27FC236}">
                  <a16:creationId xmlns:a16="http://schemas.microsoft.com/office/drawing/2014/main" id="{9BF3E265-CA89-4F16-ADF2-706AE6175C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9148" y="2319961"/>
              <a:ext cx="1853902" cy="1718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Discord Turns Three, Hits 130 Million User Milestone - Variety">
              <a:extLst>
                <a:ext uri="{FF2B5EF4-FFF2-40B4-BE49-F238E27FC236}">
                  <a16:creationId xmlns:a16="http://schemas.microsoft.com/office/drawing/2014/main" id="{60A48B65-68F7-4810-82EF-53653FF400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2438400"/>
              <a:ext cx="285750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5796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7350" y="0"/>
            <a:ext cx="6248400" cy="1066800"/>
          </a:xfrm>
        </p:spPr>
        <p:txBody>
          <a:bodyPr/>
          <a:lstStyle/>
          <a:p>
            <a:r>
              <a:rPr lang="en-US" altLang="fi-FI" dirty="0">
                <a:solidFill>
                  <a:srgbClr val="0919EB"/>
                </a:solidFill>
                <a:ea typeface="ＭＳ Ｐゴシック" pitchFamily="34" charset="-128"/>
              </a:rPr>
              <a:t>Project Work (I)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847851" y="836614"/>
            <a:ext cx="8640763" cy="602138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defRPr/>
            </a:pPr>
            <a:r>
              <a:rPr lang="fi-FI" dirty="0">
                <a:ea typeface="ＭＳ Ｐゴシック" pitchFamily="34" charset="-128"/>
              </a:rPr>
              <a:t>In </a:t>
            </a:r>
            <a:r>
              <a:rPr lang="fi-FI" dirty="0" err="1">
                <a:ea typeface="ＭＳ Ｐゴシック" pitchFamily="34" charset="-128"/>
              </a:rPr>
              <a:t>this</a:t>
            </a:r>
            <a:r>
              <a:rPr lang="fi-FI" dirty="0">
                <a:ea typeface="ＭＳ Ｐゴシック" pitchFamily="34" charset="-128"/>
              </a:rPr>
              <a:t> </a:t>
            </a:r>
            <a:r>
              <a:rPr lang="fi-FI" dirty="0" err="1">
                <a:ea typeface="ＭＳ Ｐゴシック" pitchFamily="34" charset="-128"/>
              </a:rPr>
              <a:t>project</a:t>
            </a:r>
            <a:r>
              <a:rPr lang="fi-FI" dirty="0">
                <a:ea typeface="ＭＳ Ｐゴシック" pitchFamily="34" charset="-128"/>
              </a:rPr>
              <a:t> </a:t>
            </a:r>
            <a:r>
              <a:rPr lang="fi-FI" dirty="0" err="1">
                <a:ea typeface="ＭＳ Ｐゴシック" pitchFamily="34" charset="-128"/>
              </a:rPr>
              <a:t>students</a:t>
            </a:r>
            <a:r>
              <a:rPr lang="fi-FI" dirty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design, implement, document and test:</a:t>
            </a:r>
            <a:endParaRPr lang="en-US" sz="900" dirty="0">
              <a:ea typeface="ＭＳ Ｐゴシック" pitchFamily="34" charset="-128"/>
            </a:endParaRP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dirty="0">
                <a:ea typeface="ＭＳ Ｐゴシック" pitchFamily="34" charset="-128"/>
              </a:rPr>
              <a:t>A functional </a:t>
            </a:r>
            <a:r>
              <a:rPr lang="en-US" b="1" dirty="0" err="1">
                <a:ea typeface="ＭＳ Ｐゴシック" pitchFamily="34" charset="-128"/>
              </a:rPr>
              <a:t>RESTful</a:t>
            </a:r>
            <a:r>
              <a:rPr lang="en-US" b="1" dirty="0">
                <a:ea typeface="ＭＳ Ｐゴシック" pitchFamily="34" charset="-128"/>
              </a:rPr>
              <a:t> API</a:t>
            </a:r>
            <a:r>
              <a:rPr lang="en-US" dirty="0">
                <a:ea typeface="ＭＳ Ｐゴシック" pitchFamily="34" charset="-128"/>
              </a:rPr>
              <a:t>: </a:t>
            </a:r>
          </a:p>
          <a:p>
            <a:pPr lvl="2">
              <a:lnSpc>
                <a:spcPct val="120000"/>
              </a:lnSpc>
              <a:defRPr/>
            </a:pPr>
            <a:r>
              <a:rPr lang="en-US" dirty="0">
                <a:ea typeface="ＭＳ Ｐゴシック" pitchFamily="34" charset="-128"/>
              </a:rPr>
              <a:t>Meets REST principles,  using the ROA architecture. </a:t>
            </a:r>
          </a:p>
          <a:p>
            <a:pPr lvl="2">
              <a:lnSpc>
                <a:spcPct val="120000"/>
              </a:lnSpc>
              <a:defRPr/>
            </a:pPr>
            <a:r>
              <a:rPr lang="en-US" dirty="0">
                <a:ea typeface="ＭＳ Ｐゴシック" pitchFamily="34" charset="-128"/>
              </a:rPr>
              <a:t>Stores persistent data in a database (relational or not relational).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b="1" dirty="0">
                <a:ea typeface="ＭＳ Ｐゴシック" pitchFamily="34" charset="-128"/>
              </a:rPr>
              <a:t>A Client application</a:t>
            </a:r>
            <a:r>
              <a:rPr lang="en-US" dirty="0">
                <a:ea typeface="ＭＳ Ｐゴシック" pitchFamily="34" charset="-128"/>
              </a:rPr>
              <a:t> that uses the Web API functionality:</a:t>
            </a:r>
          </a:p>
          <a:p>
            <a:pPr lvl="2">
              <a:lnSpc>
                <a:spcPct val="120000"/>
              </a:lnSpc>
              <a:defRPr/>
            </a:pPr>
            <a:r>
              <a:rPr lang="en-US" dirty="0">
                <a:ea typeface="ＭＳ Ｐゴシック" pitchFamily="34" charset="-128"/>
              </a:rPr>
              <a:t>It is composed at least by: </a:t>
            </a:r>
          </a:p>
          <a:p>
            <a:pPr lvl="3">
              <a:lnSpc>
                <a:spcPct val="120000"/>
              </a:lnSpc>
              <a:defRPr/>
            </a:pPr>
            <a:r>
              <a:rPr lang="en-US" sz="1600" dirty="0">
                <a:ea typeface="ＭＳ Ｐゴシック" pitchFamily="34" charset="-128"/>
              </a:rPr>
              <a:t>An HTTP client to access the </a:t>
            </a:r>
            <a:r>
              <a:rPr lang="en-US" sz="1600" dirty="0" err="1">
                <a:ea typeface="ＭＳ Ｐゴシック" pitchFamily="34" charset="-128"/>
              </a:rPr>
              <a:t>RESTful</a:t>
            </a:r>
            <a:r>
              <a:rPr lang="en-US" sz="1600" dirty="0">
                <a:ea typeface="ＭＳ Ｐゴシック" pitchFamily="34" charset="-128"/>
              </a:rPr>
              <a:t> API</a:t>
            </a:r>
          </a:p>
          <a:p>
            <a:pPr lvl="3">
              <a:lnSpc>
                <a:spcPct val="120000"/>
              </a:lnSpc>
              <a:defRPr/>
            </a:pPr>
            <a:r>
              <a:rPr lang="en-US" sz="1600" dirty="0">
                <a:ea typeface="ＭＳ Ｐゴシック" pitchFamily="34" charset="-128"/>
              </a:rPr>
              <a:t>A GUI / command tool (non-human driven clients accepted after contacting the course staff)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dirty="0">
                <a:ea typeface="ＭＳ Ｐゴシック" pitchFamily="34" charset="-128"/>
              </a:rPr>
              <a:t>An auxiliary service that communicates with the API and the client. </a:t>
            </a:r>
          </a:p>
          <a:p>
            <a:pPr marL="1411287" lvl="2" indent="-514350">
              <a:lnSpc>
                <a:spcPct val="120000"/>
              </a:lnSpc>
              <a:defRPr/>
            </a:pPr>
            <a:r>
              <a:rPr lang="en-US" dirty="0">
                <a:ea typeface="ＭＳ Ｐゴシック" pitchFamily="34" charset="-128"/>
              </a:rPr>
              <a:t>Performs operation that should be separated from API server</a:t>
            </a:r>
          </a:p>
          <a:p>
            <a:pPr marL="1411287" lvl="2" indent="-514350">
              <a:lnSpc>
                <a:spcPct val="120000"/>
              </a:lnSpc>
              <a:defRPr/>
            </a:pPr>
            <a:r>
              <a:rPr lang="en-US" sz="2000" dirty="0">
                <a:ea typeface="ＭＳ Ｐゴシック" pitchFamily="34" charset="-128"/>
              </a:rPr>
              <a:t>Does not need to be a REST service.</a:t>
            </a:r>
          </a:p>
          <a:p>
            <a:pPr marL="1411287" lvl="2" indent="-514350">
              <a:lnSpc>
                <a:spcPct val="120000"/>
              </a:lnSpc>
              <a:defRPr/>
            </a:pPr>
            <a:endParaRPr lang="en-US" sz="2000" dirty="0">
              <a:ea typeface="ＭＳ Ｐゴシック" pitchFamily="34" charset="-128"/>
            </a:endParaRPr>
          </a:p>
          <a:p>
            <a:pPr marL="514350" indent="-514350">
              <a:lnSpc>
                <a:spcPct val="120000"/>
              </a:lnSpc>
              <a:defRPr/>
            </a:pPr>
            <a:r>
              <a:rPr lang="en-US" dirty="0">
                <a:ea typeface="ＭＳ Ｐゴシック" pitchFamily="34" charset="-128"/>
              </a:rPr>
              <a:t>More detailed requirements for the REST API, the client and the auxiliary service in Lovelace</a:t>
            </a:r>
          </a:p>
          <a:p>
            <a:pPr marL="514350" indent="-514350">
              <a:lnSpc>
                <a:spcPct val="120000"/>
              </a:lnSpc>
              <a:defRPr/>
            </a:pPr>
            <a:r>
              <a:rPr lang="en-US" dirty="0">
                <a:ea typeface="ＭＳ Ｐゴシック" pitchFamily="34" charset="-128"/>
              </a:rPr>
              <a:t>Services should be deployed in the cloud in order to get full points</a:t>
            </a:r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E14CB2-B179-4CB7-BB57-4920EBF616CA}" type="slidenum">
              <a:rPr lang="fi-FI" altLang="fi-FI" sz="1800">
                <a:solidFill>
                  <a:srgbClr val="002060"/>
                </a:solidFill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fi-FI" altLang="fi-FI" sz="180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829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40014" y="1"/>
            <a:ext cx="7058025" cy="936625"/>
          </a:xfrm>
        </p:spPr>
        <p:txBody>
          <a:bodyPr/>
          <a:lstStyle/>
          <a:p>
            <a:r>
              <a:rPr lang="en-US" altLang="fi-FI" dirty="0">
                <a:solidFill>
                  <a:srgbClr val="0919EB"/>
                </a:solidFill>
                <a:ea typeface="ＭＳ Ｐゴシック" pitchFamily="34" charset="-128"/>
              </a:rPr>
              <a:t>Project Work (II)</a:t>
            </a:r>
            <a:endParaRPr lang="en-US" altLang="fi-FI" dirty="0">
              <a:ea typeface="ＭＳ Ｐゴシック" pitchFamily="34" charset="-128"/>
            </a:endParaRPr>
          </a:p>
        </p:txBody>
      </p:sp>
      <p:sp>
        <p:nvSpPr>
          <p:cNvPr id="9219" name="Slide Number Placeholder 5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2FBD99-3625-4F0B-AF70-A949DEA517F8}" type="slidenum">
              <a:rPr lang="fi-FI" altLang="fi-FI" sz="1800">
                <a:solidFill>
                  <a:srgbClr val="002060"/>
                </a:solidFill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fi-FI" altLang="fi-FI" sz="180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92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268413"/>
            <a:ext cx="8516937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00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Project </a:t>
            </a:r>
            <a:r>
              <a:rPr lang="fi-FI" dirty="0" err="1"/>
              <a:t>Work</a:t>
            </a:r>
            <a:r>
              <a:rPr lang="fi-FI" dirty="0"/>
              <a:t> (III)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760"/>
            <a:ext cx="10896600" cy="51320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fi-FI" sz="2800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The</a:t>
            </a:r>
            <a:r>
              <a:rPr lang="fi-FI" dirty="0">
                <a:solidFill>
                  <a:srgbClr val="000000"/>
                </a:solidFill>
              </a:rPr>
              <a:t> project must be done in </a:t>
            </a:r>
            <a:r>
              <a:rPr lang="fi-FI" b="1" dirty="0">
                <a:solidFill>
                  <a:srgbClr val="000000"/>
                </a:solidFill>
              </a:rPr>
              <a:t>groups of </a:t>
            </a:r>
            <a:r>
              <a:rPr lang="fi-FI" b="1" dirty="0" err="1">
                <a:solidFill>
                  <a:srgbClr val="000000"/>
                </a:solidFill>
              </a:rPr>
              <a:t>three</a:t>
            </a:r>
            <a:r>
              <a:rPr lang="fi-FI" b="1" dirty="0">
                <a:solidFill>
                  <a:srgbClr val="000000"/>
                </a:solidFill>
              </a:rPr>
              <a:t> / </a:t>
            </a:r>
            <a:r>
              <a:rPr lang="fi-FI" b="1" dirty="0" err="1">
                <a:solidFill>
                  <a:srgbClr val="000000"/>
                </a:solidFill>
              </a:rPr>
              <a:t>four</a:t>
            </a:r>
            <a:r>
              <a:rPr lang="fi-FI" b="1" dirty="0">
                <a:solidFill>
                  <a:srgbClr val="000000"/>
                </a:solidFill>
              </a:rPr>
              <a:t>  people.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fi-FI" sz="1600" b="1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fi-FI" b="1" dirty="0">
                <a:solidFill>
                  <a:srgbClr val="000000"/>
                </a:solidFill>
              </a:rPr>
              <a:t>BE ACTIVE IN THE SEARCH OF A PARTNER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fi-FI" sz="7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fi-FI" dirty="0" err="1">
                <a:solidFill>
                  <a:srgbClr val="000000"/>
                </a:solidFill>
              </a:rPr>
              <a:t>Use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Discord</a:t>
            </a:r>
            <a:r>
              <a:rPr lang="fi-FI" dirty="0">
                <a:solidFill>
                  <a:srgbClr val="000000"/>
                </a:solidFill>
              </a:rPr>
              <a:t> to </a:t>
            </a:r>
            <a:r>
              <a:rPr lang="fi-FI" dirty="0" err="1">
                <a:solidFill>
                  <a:srgbClr val="000000"/>
                </a:solidFill>
              </a:rPr>
              <a:t>find</a:t>
            </a:r>
            <a:r>
              <a:rPr lang="fi-FI" dirty="0">
                <a:solidFill>
                  <a:srgbClr val="000000"/>
                </a:solidFill>
              </a:rPr>
              <a:t> a </a:t>
            </a:r>
            <a:r>
              <a:rPr lang="fi-FI" dirty="0" err="1">
                <a:solidFill>
                  <a:srgbClr val="000000"/>
                </a:solidFill>
              </a:rPr>
              <a:t>partner</a:t>
            </a:r>
            <a:r>
              <a:rPr lang="fi-FI" dirty="0">
                <a:solidFill>
                  <a:srgbClr val="000000"/>
                </a:solidFill>
              </a:rPr>
              <a:t>. </a:t>
            </a:r>
            <a:r>
              <a:rPr lang="fi-FI" dirty="0" err="1">
                <a:solidFill>
                  <a:srgbClr val="000000"/>
                </a:solidFill>
              </a:rPr>
              <a:t>We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will</a:t>
            </a:r>
            <a:r>
              <a:rPr lang="fi-FI" dirty="0">
                <a:solidFill>
                  <a:srgbClr val="000000"/>
                </a:solidFill>
              </a:rPr>
              <a:t> open a </a:t>
            </a:r>
            <a:r>
              <a:rPr lang="fi-FI" dirty="0" err="1">
                <a:solidFill>
                  <a:srgbClr val="000000"/>
                </a:solidFill>
              </a:rPr>
              <a:t>channel</a:t>
            </a:r>
            <a:r>
              <a:rPr lang="fi-FI" dirty="0">
                <a:solidFill>
                  <a:srgbClr val="000000"/>
                </a:solidFill>
              </a:rPr>
              <a:t> for </a:t>
            </a:r>
            <a:r>
              <a:rPr lang="fi-FI" dirty="0" err="1">
                <a:solidFill>
                  <a:srgbClr val="000000"/>
                </a:solidFill>
              </a:rPr>
              <a:t>that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purpose</a:t>
            </a:r>
            <a:r>
              <a:rPr lang="fi-FI" dirty="0">
                <a:solidFill>
                  <a:srgbClr val="000000"/>
                </a:solidFill>
              </a:rPr>
              <a:t>. </a:t>
            </a:r>
          </a:p>
          <a:p>
            <a:pPr lvl="2">
              <a:lnSpc>
                <a:spcPct val="90000"/>
              </a:lnSpc>
              <a:defRPr/>
            </a:pP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Advertise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your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interest</a:t>
            </a:r>
            <a:r>
              <a:rPr lang="fi-FI" sz="2000" dirty="0">
                <a:solidFill>
                  <a:srgbClr val="000000"/>
                </a:solidFill>
              </a:rPr>
              <a:t> and </a:t>
            </a:r>
            <a:r>
              <a:rPr lang="fi-FI" sz="2000" dirty="0" err="1">
                <a:solidFill>
                  <a:srgbClr val="000000"/>
                </a:solidFill>
              </a:rPr>
              <a:t>the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grade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you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are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aiming</a:t>
            </a:r>
            <a:r>
              <a:rPr lang="fi-FI" sz="2000" dirty="0">
                <a:solidFill>
                  <a:srgbClr val="000000"/>
                </a:solidFill>
              </a:rPr>
              <a:t> for.</a:t>
            </a:r>
          </a:p>
          <a:p>
            <a:pPr>
              <a:lnSpc>
                <a:spcPct val="90000"/>
              </a:lnSpc>
              <a:defRPr/>
            </a:pPr>
            <a:endParaRPr lang="fi-FI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fi-FI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fi-FI" dirty="0">
                <a:solidFill>
                  <a:srgbClr val="000000"/>
                </a:solidFill>
              </a:rPr>
              <a:t> One </a:t>
            </a:r>
            <a:r>
              <a:rPr lang="fi-FI" dirty="0" err="1">
                <a:solidFill>
                  <a:srgbClr val="000000"/>
                </a:solidFill>
              </a:rPr>
              <a:t>group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member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creates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the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group</a:t>
            </a:r>
            <a:r>
              <a:rPr lang="fi-FI" dirty="0">
                <a:solidFill>
                  <a:srgbClr val="000000"/>
                </a:solidFill>
              </a:rPr>
              <a:t> in </a:t>
            </a:r>
            <a:r>
              <a:rPr lang="fi-FI" dirty="0" err="1">
                <a:solidFill>
                  <a:srgbClr val="000000"/>
                </a:solidFill>
              </a:rPr>
              <a:t>Lovelace</a:t>
            </a:r>
            <a:r>
              <a:rPr lang="fi-FI" dirty="0">
                <a:solidFill>
                  <a:srgbClr val="000000"/>
                </a:solidFill>
              </a:rPr>
              <a:t> and </a:t>
            </a:r>
            <a:r>
              <a:rPr lang="fi-FI" dirty="0" err="1">
                <a:solidFill>
                  <a:srgbClr val="000000"/>
                </a:solidFill>
              </a:rPr>
              <a:t>invite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other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group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members</a:t>
            </a:r>
            <a:endParaRPr lang="fi-FI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fi-FI" dirty="0">
                <a:solidFill>
                  <a:srgbClr val="000000"/>
                </a:solidFill>
              </a:rPr>
              <a:t>If </a:t>
            </a:r>
            <a:r>
              <a:rPr lang="fi-FI" dirty="0" err="1">
                <a:solidFill>
                  <a:srgbClr val="000000"/>
                </a:solidFill>
              </a:rPr>
              <a:t>student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created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their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own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group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cannot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be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invited</a:t>
            </a:r>
            <a:r>
              <a:rPr lang="fi-FI" dirty="0">
                <a:solidFill>
                  <a:srgbClr val="000000"/>
                </a:solidFill>
              </a:rPr>
              <a:t> to </a:t>
            </a:r>
            <a:r>
              <a:rPr lang="fi-FI" dirty="0" err="1">
                <a:solidFill>
                  <a:srgbClr val="000000"/>
                </a:solidFill>
              </a:rPr>
              <a:t>another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group</a:t>
            </a:r>
            <a:endParaRPr lang="fi-FI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fi-FI" dirty="0" err="1">
                <a:solidFill>
                  <a:srgbClr val="000000"/>
                </a:solidFill>
              </a:rPr>
              <a:t>Students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cannot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remove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students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from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groups</a:t>
            </a:r>
            <a:r>
              <a:rPr lang="fi-FI" dirty="0">
                <a:solidFill>
                  <a:srgbClr val="000000"/>
                </a:solidFill>
              </a:rPr>
              <a:t>. </a:t>
            </a:r>
            <a:r>
              <a:rPr lang="fi-FI" dirty="0" err="1">
                <a:solidFill>
                  <a:srgbClr val="000000"/>
                </a:solidFill>
              </a:rPr>
              <a:t>Contact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course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staff</a:t>
            </a:r>
            <a:r>
              <a:rPr lang="fi-FI" dirty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fi-FI" sz="28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95F7-5950-4CB4-9A7C-76BB7CFCA1B0}" type="slidenum">
              <a:rPr lang="fi-FI" smtClean="0"/>
              <a:pPr/>
              <a:t>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7907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52412"/>
            <a:ext cx="6248400" cy="1066800"/>
          </a:xfrm>
        </p:spPr>
        <p:txBody>
          <a:bodyPr/>
          <a:lstStyle/>
          <a:p>
            <a:r>
              <a:rPr lang="fi-FI" dirty="0"/>
              <a:t>Project </a:t>
            </a:r>
            <a:r>
              <a:rPr lang="fi-FI" dirty="0" err="1"/>
              <a:t>Work</a:t>
            </a:r>
            <a:r>
              <a:rPr lang="fi-FI" dirty="0"/>
              <a:t> in </a:t>
            </a:r>
            <a:r>
              <a:rPr lang="fi-FI" dirty="0" err="1"/>
              <a:t>Brief</a:t>
            </a:r>
            <a:r>
              <a:rPr lang="fi-FI" dirty="0"/>
              <a:t> (IV)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524000"/>
            <a:ext cx="3657600" cy="5410200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lnSpc>
                <a:spcPct val="120000"/>
              </a:lnSpc>
              <a:buNone/>
              <a:defRPr/>
            </a:pPr>
            <a:r>
              <a:rPr lang="fi-FI" sz="11200" b="1" dirty="0"/>
              <a:t>OPTION 1: </a:t>
            </a:r>
          </a:p>
          <a:p>
            <a:pPr marL="0" indent="0" algn="ctr">
              <a:lnSpc>
                <a:spcPct val="120000"/>
              </a:lnSpc>
              <a:buNone/>
              <a:defRPr/>
            </a:pPr>
            <a:r>
              <a:rPr lang="fi-FI" sz="11200" b="1" dirty="0" err="1"/>
              <a:t>Deadlines</a:t>
            </a:r>
            <a:endParaRPr lang="fi-FI" sz="11200" b="1" dirty="0"/>
          </a:p>
          <a:p>
            <a:pPr marL="271463" indent="-185738">
              <a:lnSpc>
                <a:spcPct val="120000"/>
              </a:lnSpc>
              <a:defRPr/>
            </a:pPr>
            <a:r>
              <a:rPr lang="fi-FI" sz="7400" dirty="0" err="1"/>
              <a:t>The</a:t>
            </a:r>
            <a:r>
              <a:rPr lang="fi-FI" sz="7400" dirty="0"/>
              <a:t> </a:t>
            </a:r>
            <a:r>
              <a:rPr lang="fi-FI" sz="7400" dirty="0" err="1"/>
              <a:t>project</a:t>
            </a:r>
            <a:r>
              <a:rPr lang="fi-FI" sz="7400" dirty="0"/>
              <a:t> is </a:t>
            </a:r>
            <a:r>
              <a:rPr lang="fi-FI" sz="7400" dirty="0" err="1"/>
              <a:t>divided</a:t>
            </a:r>
            <a:r>
              <a:rPr lang="fi-FI" sz="7400" dirty="0"/>
              <a:t> in </a:t>
            </a:r>
            <a:r>
              <a:rPr lang="fi-FI" sz="7400" b="1" dirty="0"/>
              <a:t>6 </a:t>
            </a:r>
            <a:r>
              <a:rPr lang="fi-FI" sz="7400" b="1" dirty="0" err="1"/>
              <a:t>deadlines</a:t>
            </a:r>
            <a:endParaRPr lang="fi-FI" sz="7400" b="1" dirty="0"/>
          </a:p>
          <a:p>
            <a:pPr marL="271463" indent="-185738">
              <a:lnSpc>
                <a:spcPct val="120000"/>
              </a:lnSpc>
              <a:tabLst>
                <a:tab pos="271463" algn="l"/>
              </a:tabLst>
              <a:defRPr/>
            </a:pPr>
            <a:r>
              <a:rPr lang="fi-FI" sz="7400" dirty="0"/>
              <a:t>Meeting with course staff after deadlines 1-4 </a:t>
            </a:r>
          </a:p>
          <a:p>
            <a:pPr marL="271463" indent="-185738">
              <a:lnSpc>
                <a:spcPct val="120000"/>
              </a:lnSpc>
              <a:tabLst>
                <a:tab pos="271463" algn="l"/>
              </a:tabLst>
              <a:defRPr/>
            </a:pPr>
            <a:r>
              <a:rPr lang="fi-FI" sz="7400" dirty="0" err="1"/>
              <a:t>Missing</a:t>
            </a:r>
            <a:r>
              <a:rPr lang="fi-FI" sz="7400" dirty="0"/>
              <a:t> one deadline -&gt; automatically move to option 2</a:t>
            </a:r>
          </a:p>
          <a:p>
            <a:pPr marL="271463" indent="-185738">
              <a:lnSpc>
                <a:spcPct val="120000"/>
              </a:lnSpc>
              <a:tabLst>
                <a:tab pos="271463" algn="l"/>
              </a:tabLst>
              <a:defRPr/>
            </a:pPr>
            <a:endParaRPr lang="fi-FI" sz="5500" dirty="0"/>
          </a:p>
          <a:p>
            <a:pPr marL="271463" indent="-185738">
              <a:defRPr/>
            </a:pPr>
            <a:endParaRPr lang="en-US" dirty="0"/>
          </a:p>
          <a:p>
            <a:pPr marL="271463" indent="-185738"/>
            <a:endParaRPr lang="fi-FI" sz="2000" dirty="0"/>
          </a:p>
          <a:p>
            <a:pPr marL="271463" indent="-185738"/>
            <a:endParaRPr lang="fi-FI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553200" y="1524000"/>
            <a:ext cx="3505200" cy="5334000"/>
          </a:xfrm>
        </p:spPr>
        <p:txBody>
          <a:bodyPr/>
          <a:lstStyle/>
          <a:p>
            <a:pPr marL="0" indent="0" algn="ctr">
              <a:buNone/>
            </a:pPr>
            <a:r>
              <a:rPr lang="fi-FI" sz="3600" b="1" dirty="0"/>
              <a:t>OPTION 2: </a:t>
            </a:r>
          </a:p>
          <a:p>
            <a:pPr marL="0" indent="0" algn="ctr">
              <a:buNone/>
            </a:pPr>
            <a:r>
              <a:rPr lang="fi-FI" sz="3600" b="1" dirty="0"/>
              <a:t>Final deliverable</a:t>
            </a:r>
          </a:p>
          <a:p>
            <a:pPr marL="271463" indent="-185738">
              <a:defRPr/>
            </a:pPr>
            <a:r>
              <a:rPr lang="fi-FI" sz="2400" dirty="0" err="1">
                <a:solidFill>
                  <a:srgbClr val="000000"/>
                </a:solidFill>
              </a:rPr>
              <a:t>All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the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project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content</a:t>
            </a:r>
            <a:r>
              <a:rPr lang="fi-FI" sz="2400" dirty="0">
                <a:solidFill>
                  <a:srgbClr val="000000"/>
                </a:solidFill>
              </a:rPr>
              <a:t> is </a:t>
            </a:r>
            <a:r>
              <a:rPr lang="fi-FI" sz="2400" dirty="0" err="1">
                <a:solidFill>
                  <a:srgbClr val="000000"/>
                </a:solidFill>
              </a:rPr>
              <a:t>delivered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by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the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b="1" dirty="0" err="1">
                <a:solidFill>
                  <a:srgbClr val="000000"/>
                </a:solidFill>
              </a:rPr>
              <a:t>final</a:t>
            </a:r>
            <a:r>
              <a:rPr lang="fi-FI" sz="2400" b="1" dirty="0">
                <a:solidFill>
                  <a:srgbClr val="000000"/>
                </a:solidFill>
              </a:rPr>
              <a:t> deadline</a:t>
            </a:r>
          </a:p>
          <a:p>
            <a:pPr marL="671513" lvl="1" indent="-185738">
              <a:defRPr/>
            </a:pPr>
            <a:r>
              <a:rPr lang="fi-FI" sz="2000" b="1" dirty="0">
                <a:solidFill>
                  <a:srgbClr val="000000"/>
                </a:solidFill>
              </a:rPr>
              <a:t>One intermediate meeting </a:t>
            </a:r>
            <a:r>
              <a:rPr lang="fi-FI" sz="2000" b="1" dirty="0" err="1">
                <a:solidFill>
                  <a:srgbClr val="000000"/>
                </a:solidFill>
              </a:rPr>
              <a:t>with</a:t>
            </a:r>
            <a:r>
              <a:rPr lang="fi-FI" sz="2000" b="1" dirty="0">
                <a:solidFill>
                  <a:srgbClr val="000000"/>
                </a:solidFill>
              </a:rPr>
              <a:t> </a:t>
            </a:r>
            <a:r>
              <a:rPr lang="fi-FI" sz="2000" b="1" dirty="0" err="1">
                <a:solidFill>
                  <a:srgbClr val="000000"/>
                </a:solidFill>
              </a:rPr>
              <a:t>staff</a:t>
            </a:r>
            <a:r>
              <a:rPr lang="fi-FI" sz="2000" b="1" dirty="0">
                <a:solidFill>
                  <a:srgbClr val="000000"/>
                </a:solidFill>
              </a:rPr>
              <a:t> is required</a:t>
            </a:r>
            <a:endParaRPr lang="fi-FI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95F7-5950-4CB4-9A7C-76BB7CFCA1B0}" type="slidenum">
              <a:rPr lang="fi-FI" smtClean="0"/>
              <a:pPr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482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>
            <a:extLst>
              <a:ext uri="{FF2B5EF4-FFF2-40B4-BE49-F238E27FC236}">
                <a16:creationId xmlns:a16="http://schemas.microsoft.com/office/drawing/2014/main" id="{48A295D7-B050-4E12-9594-A1FB9043B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317" y="2794161"/>
            <a:ext cx="8207375" cy="158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ea typeface="ＭＳ Ｐゴシック" pitchFamily="1" charset="-128"/>
              </a:rPr>
              <a:t>Use the </a:t>
            </a:r>
            <a:r>
              <a:rPr lang="en-US" sz="2000" i="1" kern="0" dirty="0">
                <a:ea typeface="ＭＳ Ｐゴシック" pitchFamily="1" charset="-128"/>
              </a:rPr>
              <a:t>GIT repo</a:t>
            </a:r>
            <a:r>
              <a:rPr lang="en-US" sz="2000" kern="0" dirty="0">
                <a:ea typeface="ＭＳ Ｐゴシック" pitchFamily="1" charset="-128"/>
              </a:rPr>
              <a:t> for the code and the </a:t>
            </a:r>
            <a:r>
              <a:rPr lang="en-US" sz="2000" i="1" kern="0" dirty="0">
                <a:ea typeface="ＭＳ Ｐゴシック" pitchFamily="1" charset="-128"/>
              </a:rPr>
              <a:t>Wiki</a:t>
            </a:r>
            <a:r>
              <a:rPr lang="en-US" sz="2000" kern="0" dirty="0">
                <a:ea typeface="ＭＳ Ｐゴシック" pitchFamily="1" charset="-128"/>
              </a:rPr>
              <a:t> to document your project</a:t>
            </a:r>
          </a:p>
          <a:p>
            <a:pPr>
              <a:spcBef>
                <a:spcPct val="20000"/>
              </a:spcBef>
              <a:defRPr/>
            </a:pPr>
            <a:endParaRPr lang="en-US" sz="800" kern="0" dirty="0">
              <a:ea typeface="ＭＳ Ｐゴシック" pitchFamily="1" charset="-128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ea typeface="ＭＳ Ｐゴシック" pitchFamily="1" charset="-128"/>
              </a:rPr>
              <a:t>CLONE the GITHUB/GITLAB repo we provide. It contains the template for the documentation</a:t>
            </a:r>
          </a:p>
          <a:p>
            <a:pPr>
              <a:spcBef>
                <a:spcPct val="20000"/>
              </a:spcBef>
              <a:defRPr/>
            </a:pPr>
            <a:endParaRPr lang="en-US" sz="2000" kern="0" dirty="0">
              <a:ea typeface="ＭＳ Ｐゴシック" pitchFamily="1" charset="-128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35188" y="0"/>
            <a:ext cx="8064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kern="0" dirty="0">
                <a:solidFill>
                  <a:srgbClr val="0919EB"/>
                </a:solidFill>
                <a:latin typeface="+mj-lt"/>
                <a:ea typeface="ＭＳ Ｐゴシック" pitchFamily="1" charset="-128"/>
                <a:cs typeface="+mj-cs"/>
              </a:rPr>
              <a:t>Project work (V).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92314" y="836712"/>
            <a:ext cx="8207375" cy="45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ea typeface="ＭＳ Ｐゴシック" pitchFamily="1" charset="-128"/>
              </a:rPr>
              <a:t>You need to use a GIT repo to upload your code and documentation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>
              <a:ea typeface="ＭＳ Ｐゴシック" pitchFamily="1" charset="-128"/>
            </a:endParaRPr>
          </a:p>
          <a:p>
            <a:pPr>
              <a:spcBef>
                <a:spcPct val="20000"/>
              </a:spcBef>
              <a:defRPr/>
            </a:pPr>
            <a:endParaRPr lang="en-US" sz="2000" kern="0" dirty="0">
              <a:ea typeface="ＭＳ Ｐゴシック" pitchFamily="1" charset="-128"/>
            </a:endParaRPr>
          </a:p>
        </p:txBody>
      </p:sp>
      <p:sp>
        <p:nvSpPr>
          <p:cNvPr id="45060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55C6CB-B028-4B4D-BD89-0A78DEB00CEA}" type="slidenum">
              <a:rPr lang="fi-FI" altLang="fi-FI" sz="1800">
                <a:solidFill>
                  <a:srgbClr val="002060"/>
                </a:solidFill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fi-FI" altLang="fi-FI" sz="1800">
              <a:solidFill>
                <a:srgbClr val="002060"/>
              </a:solidFill>
              <a:latin typeface="Times New Roman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E25D9D-B18A-415A-9E30-242792C5139D}"/>
              </a:ext>
            </a:extLst>
          </p:cNvPr>
          <p:cNvGrpSpPr/>
          <p:nvPr/>
        </p:nvGrpSpPr>
        <p:grpSpPr>
          <a:xfrm>
            <a:off x="2711451" y="1230539"/>
            <a:ext cx="2936299" cy="1445617"/>
            <a:chOff x="627589" y="2132856"/>
            <a:chExt cx="2936299" cy="1445617"/>
          </a:xfrm>
        </p:grpSpPr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21BD9C1D-0D17-49C2-9FBE-6546AA9CD9B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27589" y="3279526"/>
              <a:ext cx="2936299" cy="298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600" b="1" kern="0" dirty="0"/>
                <a:t>GitHub:        </a:t>
              </a:r>
              <a:r>
                <a:rPr lang="fi-FI" sz="1600" kern="0" dirty="0"/>
                <a:t>https://github.com/</a:t>
              </a:r>
            </a:p>
            <a:p>
              <a:endParaRPr lang="fi-FI" b="1" kern="0" dirty="0"/>
            </a:p>
            <a:p>
              <a:endParaRPr lang="fi-FI" b="1" kern="0" dirty="0"/>
            </a:p>
            <a:p>
              <a:endParaRPr lang="fi-FI" b="1" kern="0" dirty="0"/>
            </a:p>
          </p:txBody>
        </p:sp>
        <p:pic>
          <p:nvPicPr>
            <p:cNvPr id="8" name="Picture 7" descr="https://assets-cdn.github.com/images/modules/logos_page/Octocat.png">
              <a:extLst>
                <a:ext uri="{FF2B5EF4-FFF2-40B4-BE49-F238E27FC236}">
                  <a16:creationId xmlns:a16="http://schemas.microsoft.com/office/drawing/2014/main" id="{35830737-E6B3-4616-8BB7-B1F44D9C5A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6385" y="2132856"/>
              <a:ext cx="1450710" cy="1205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5FFB632-5EC4-494B-AC2C-D1175EA9FDC0}"/>
              </a:ext>
            </a:extLst>
          </p:cNvPr>
          <p:cNvSpPr>
            <a:spLocks noGrp="1"/>
          </p:cNvSpPr>
          <p:nvPr/>
        </p:nvSpPr>
        <p:spPr bwMode="auto">
          <a:xfrm>
            <a:off x="6145004" y="2308862"/>
            <a:ext cx="3479388" cy="28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fi-FI" sz="1600" b="1" dirty="0" err="1"/>
              <a:t>GitLab</a:t>
            </a:r>
            <a:r>
              <a:rPr lang="fi-FI" sz="1600" b="1" dirty="0"/>
              <a:t>:          </a:t>
            </a:r>
            <a:r>
              <a:rPr lang="fi-FI" sz="1600" dirty="0"/>
              <a:t>https://about.gitlab.com/</a:t>
            </a:r>
            <a:endParaRPr lang="fi-FI" sz="16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8D23D2-F5A3-48F9-88F6-D38C500FD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072" y="1201640"/>
            <a:ext cx="941386" cy="1029143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8BC7F5-7B4B-407F-87DA-53095DD2B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4053951"/>
            <a:ext cx="3384376" cy="2507981"/>
          </a:xfrm>
          <a:prstGeom prst="rect">
            <a:avLst/>
          </a:prstGeom>
        </p:spPr>
      </p:pic>
      <p:pic>
        <p:nvPicPr>
          <p:cNvPr id="13" name="Picture 1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96F6785-FFD5-4796-BC79-769BBCB600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156" y="4090892"/>
            <a:ext cx="3143934" cy="245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19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E9E4664-D118-D917-F798-43ED285E1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62D8E-FE35-67CD-2B55-4BBD7626C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Major </a:t>
            </a:r>
            <a:r>
              <a:rPr lang="fi-FI" dirty="0" err="1"/>
              <a:t>Deadlines</a:t>
            </a:r>
            <a:r>
              <a:rPr lang="fi-FI" dirty="0"/>
              <a:t> (Project)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76A4D-2518-B59F-033B-5EDAE280B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295400"/>
            <a:ext cx="8382000" cy="4876800"/>
          </a:xfrm>
        </p:spPr>
        <p:txBody>
          <a:bodyPr>
            <a:normAutofit fontScale="92500" lnSpcReduction="10000"/>
          </a:bodyPr>
          <a:lstStyle/>
          <a:p>
            <a:pPr marL="173038" indent="-173038">
              <a:lnSpc>
                <a:spcPct val="80000"/>
              </a:lnSpc>
              <a:defRPr/>
            </a:pPr>
            <a:r>
              <a:rPr lang="en-US" b="1" u="sng" dirty="0">
                <a:solidFill>
                  <a:srgbClr val="FF0000"/>
                </a:solidFill>
              </a:rPr>
              <a:t>Deadline 0 </a:t>
            </a:r>
            <a:r>
              <a:rPr lang="en-US" dirty="0">
                <a:solidFill>
                  <a:srgbClr val="FF0000"/>
                </a:solidFill>
              </a:rPr>
              <a:t>(19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 Jan) </a:t>
            </a:r>
            <a:r>
              <a:rPr lang="en-US" u="sng" dirty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  FOR ALL STUDENTS</a:t>
            </a:r>
          </a:p>
          <a:p>
            <a:pPr marL="630238" lvl="1" indent="-173038">
              <a:lnSpc>
                <a:spcPct val="80000"/>
              </a:lnSpc>
              <a:defRPr/>
            </a:pPr>
            <a:r>
              <a:rPr lang="en-US" sz="1800" dirty="0">
                <a:solidFill>
                  <a:srgbClr val="FF0000"/>
                </a:solidFill>
              </a:rPr>
              <a:t>Register the group and project topic in Lovelace</a:t>
            </a:r>
            <a:endParaRPr lang="en-US" sz="1800" dirty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800" dirty="0">
              <a:solidFill>
                <a:srgbClr val="FF0000"/>
              </a:solidFill>
            </a:endParaRPr>
          </a:p>
          <a:p>
            <a:pPr marL="173038" indent="-173038">
              <a:lnSpc>
                <a:spcPct val="80000"/>
              </a:lnSpc>
              <a:defRPr/>
            </a:pPr>
            <a:r>
              <a:rPr lang="en-US" b="1" dirty="0">
                <a:solidFill>
                  <a:srgbClr val="000000"/>
                </a:solidFill>
              </a:rPr>
              <a:t>Deadline 1</a:t>
            </a:r>
            <a:r>
              <a:rPr lang="en-US" dirty="0">
                <a:solidFill>
                  <a:srgbClr val="000000"/>
                </a:solidFill>
              </a:rPr>
              <a:t>: TBD</a:t>
            </a:r>
          </a:p>
          <a:p>
            <a:pPr marL="173038" indent="-173038">
              <a:lnSpc>
                <a:spcPct val="80000"/>
              </a:lnSpc>
              <a:defRPr/>
            </a:pPr>
            <a:r>
              <a:rPr lang="en-US" b="1" dirty="0">
                <a:solidFill>
                  <a:srgbClr val="000000"/>
                </a:solidFill>
              </a:rPr>
              <a:t>Deadline 2</a:t>
            </a:r>
            <a:r>
              <a:rPr lang="en-US" dirty="0">
                <a:solidFill>
                  <a:srgbClr val="000000"/>
                </a:solidFill>
              </a:rPr>
              <a:t>: TBD</a:t>
            </a:r>
          </a:p>
          <a:p>
            <a:pPr marL="173038" indent="-173038">
              <a:lnSpc>
                <a:spcPct val="80000"/>
              </a:lnSpc>
              <a:defRPr/>
            </a:pPr>
            <a:r>
              <a:rPr lang="en-US" b="1" dirty="0">
                <a:solidFill>
                  <a:srgbClr val="000000"/>
                </a:solidFill>
              </a:rPr>
              <a:t>Deadline 3</a:t>
            </a:r>
            <a:r>
              <a:rPr lang="en-US" dirty="0">
                <a:solidFill>
                  <a:srgbClr val="000000"/>
                </a:solidFill>
              </a:rPr>
              <a:t>: TBD</a:t>
            </a:r>
          </a:p>
          <a:p>
            <a:pPr marL="173038" indent="-173038">
              <a:lnSpc>
                <a:spcPct val="80000"/>
              </a:lnSpc>
              <a:defRPr/>
            </a:pPr>
            <a:r>
              <a:rPr lang="en-US" b="1" dirty="0">
                <a:solidFill>
                  <a:srgbClr val="000000"/>
                </a:solidFill>
              </a:rPr>
              <a:t>Deadline 4</a:t>
            </a:r>
            <a:r>
              <a:rPr lang="en-US" dirty="0">
                <a:solidFill>
                  <a:srgbClr val="000000"/>
                </a:solidFill>
              </a:rPr>
              <a:t>: TBD</a:t>
            </a:r>
          </a:p>
          <a:p>
            <a:pPr marL="173038" indent="-173038">
              <a:lnSpc>
                <a:spcPct val="80000"/>
              </a:lnSpc>
              <a:defRPr/>
            </a:pPr>
            <a:r>
              <a:rPr lang="en-US" b="1" dirty="0">
                <a:solidFill>
                  <a:srgbClr val="000000"/>
                </a:solidFill>
              </a:rPr>
              <a:t>Deadline 5</a:t>
            </a:r>
            <a:r>
              <a:rPr lang="en-US" dirty="0">
                <a:solidFill>
                  <a:srgbClr val="000000"/>
                </a:solidFill>
              </a:rPr>
              <a:t>: TBD</a:t>
            </a:r>
          </a:p>
          <a:p>
            <a:pPr marL="173038" indent="-173038">
              <a:lnSpc>
                <a:spcPct val="80000"/>
              </a:lnSpc>
              <a:defRPr/>
            </a:pPr>
            <a:r>
              <a:rPr lang="en-US" b="1" dirty="0">
                <a:solidFill>
                  <a:srgbClr val="000000"/>
                </a:solidFill>
              </a:rPr>
              <a:t>Deadline 6:</a:t>
            </a:r>
            <a:r>
              <a:rPr lang="en-US" dirty="0">
                <a:solidFill>
                  <a:srgbClr val="000000"/>
                </a:solidFill>
              </a:rPr>
              <a:t> TBD</a:t>
            </a:r>
          </a:p>
          <a:p>
            <a:pPr marL="173038" indent="-173038">
              <a:lnSpc>
                <a:spcPct val="80000"/>
              </a:lnSpc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Students present the work done during the deadline in a meeting to the course staff.</a:t>
            </a:r>
          </a:p>
          <a:p>
            <a:pPr marL="173038" indent="-173038">
              <a:lnSpc>
                <a:spcPct val="80000"/>
              </a:lnSpc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b="1" dirty="0">
                <a:solidFill>
                  <a:srgbClr val="000000"/>
                </a:solidFill>
              </a:rPr>
              <a:t>NOTE: </a:t>
            </a:r>
            <a:r>
              <a:rPr lang="en-US" sz="2000" dirty="0">
                <a:solidFill>
                  <a:srgbClr val="000000"/>
                </a:solidFill>
              </a:rPr>
              <a:t>Experienced or otherwise confident groups who have trouble scheduling for the deadlines can do one final delivery instead.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solidFill>
                  <a:srgbClr val="000000"/>
                </a:solidFill>
              </a:rPr>
              <a:t>Students taking this option should have a midterm meeting with staff. Schedule will be assign later.</a:t>
            </a:r>
          </a:p>
          <a:p>
            <a:pPr marL="173038" indent="-173038">
              <a:lnSpc>
                <a:spcPct val="80000"/>
              </a:lnSpc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endParaRPr lang="fi-FI" dirty="0"/>
          </a:p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2578F-1033-14B8-BC6B-1C95F3997C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95F7-5950-4CB4-9A7C-76BB7CFCA1B0}" type="slidenum">
              <a:rPr lang="fi-FI" smtClean="0"/>
              <a:pPr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8791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Major </a:t>
            </a:r>
            <a:r>
              <a:rPr lang="fi-FI" dirty="0" err="1"/>
              <a:t>Deadlines</a:t>
            </a:r>
            <a:r>
              <a:rPr lang="fi-FI" dirty="0"/>
              <a:t> (Project)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295400"/>
            <a:ext cx="8382000" cy="5229944"/>
          </a:xfrm>
        </p:spPr>
        <p:txBody>
          <a:bodyPr>
            <a:normAutofit fontScale="92500" lnSpcReduction="10000"/>
          </a:bodyPr>
          <a:lstStyle/>
          <a:p>
            <a:pPr marL="173038" indent="-173038">
              <a:lnSpc>
                <a:spcPct val="80000"/>
              </a:lnSpc>
              <a:defRPr/>
            </a:pPr>
            <a:r>
              <a:rPr lang="en-US" b="1" u="sng" dirty="0">
                <a:solidFill>
                  <a:srgbClr val="FF0000"/>
                </a:solidFill>
              </a:rPr>
              <a:t>Deadline 0 (19th Jan 2026)</a:t>
            </a:r>
            <a:r>
              <a:rPr lang="en-US" u="sng" dirty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  FOR ALL STUDENTS</a:t>
            </a:r>
          </a:p>
          <a:p>
            <a:pPr marL="630238" lvl="1" indent="-173038">
              <a:lnSpc>
                <a:spcPct val="80000"/>
              </a:lnSpc>
              <a:defRPr/>
            </a:pPr>
            <a:r>
              <a:rPr lang="en-US" sz="1800" dirty="0">
                <a:solidFill>
                  <a:srgbClr val="FF0000"/>
                </a:solidFill>
              </a:rPr>
              <a:t>Register the group and project topic in Lovelace</a:t>
            </a:r>
            <a:endParaRPr lang="en-US" sz="1800" dirty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800" dirty="0">
              <a:solidFill>
                <a:srgbClr val="FF0000"/>
              </a:solidFill>
            </a:endParaRPr>
          </a:p>
          <a:p>
            <a:pPr marL="173038" indent="-173038">
              <a:lnSpc>
                <a:spcPct val="80000"/>
              </a:lnSpc>
              <a:defRPr/>
            </a:pPr>
            <a:r>
              <a:rPr lang="en-US" b="1" dirty="0">
                <a:solidFill>
                  <a:srgbClr val="000000"/>
                </a:solidFill>
              </a:rPr>
              <a:t>Deadline 1: </a:t>
            </a:r>
            <a:r>
              <a:rPr lang="en-US" dirty="0">
                <a:solidFill>
                  <a:srgbClr val="000000"/>
                </a:solidFill>
              </a:rPr>
              <a:t>Project Plan (26.01.2026)</a:t>
            </a:r>
          </a:p>
          <a:p>
            <a:pPr marL="173038" indent="-173038">
              <a:lnSpc>
                <a:spcPct val="80000"/>
              </a:lnSpc>
              <a:defRPr/>
            </a:pPr>
            <a:r>
              <a:rPr lang="en-US" b="1" dirty="0">
                <a:solidFill>
                  <a:srgbClr val="000000"/>
                </a:solidFill>
              </a:rPr>
              <a:t>Deadline 2: </a:t>
            </a:r>
            <a:r>
              <a:rPr lang="en-US" dirty="0">
                <a:solidFill>
                  <a:srgbClr val="000000"/>
                </a:solidFill>
              </a:rPr>
              <a:t>Database (09.02.2026)</a:t>
            </a:r>
          </a:p>
          <a:p>
            <a:pPr marL="173038" indent="-173038">
              <a:lnSpc>
                <a:spcPct val="80000"/>
              </a:lnSpc>
              <a:defRPr/>
            </a:pPr>
            <a:r>
              <a:rPr lang="en-US" b="1" dirty="0">
                <a:solidFill>
                  <a:srgbClr val="000000"/>
                </a:solidFill>
              </a:rPr>
              <a:t>Deadline 3: </a:t>
            </a:r>
            <a:r>
              <a:rPr lang="en-US" dirty="0">
                <a:solidFill>
                  <a:srgbClr val="000000"/>
                </a:solidFill>
              </a:rPr>
              <a:t>API basic implementation (02.03.2026)</a:t>
            </a:r>
          </a:p>
          <a:p>
            <a:pPr marL="173038" indent="-173038">
              <a:lnSpc>
                <a:spcPct val="80000"/>
              </a:lnSpc>
              <a:defRPr/>
            </a:pPr>
            <a:r>
              <a:rPr lang="en-US" b="1" dirty="0">
                <a:solidFill>
                  <a:srgbClr val="000000"/>
                </a:solidFill>
              </a:rPr>
              <a:t>Deadline 4: </a:t>
            </a:r>
            <a:r>
              <a:rPr lang="en-US" dirty="0">
                <a:solidFill>
                  <a:srgbClr val="000000"/>
                </a:solidFill>
              </a:rPr>
              <a:t>API documentation and deployment (06.04.2026)</a:t>
            </a:r>
          </a:p>
          <a:p>
            <a:pPr marL="173038" indent="-173038">
              <a:lnSpc>
                <a:spcPct val="80000"/>
              </a:lnSpc>
              <a:defRPr/>
            </a:pPr>
            <a:r>
              <a:rPr lang="en-US" b="1" dirty="0">
                <a:solidFill>
                  <a:srgbClr val="000000"/>
                </a:solidFill>
              </a:rPr>
              <a:t>Deadline 5: </a:t>
            </a:r>
            <a:r>
              <a:rPr lang="en-US" dirty="0">
                <a:solidFill>
                  <a:srgbClr val="000000"/>
                </a:solidFill>
              </a:rPr>
              <a:t>API use / consumption – Client + Auxiliary service (27.04.2026)</a:t>
            </a:r>
          </a:p>
          <a:p>
            <a:pPr marL="173038" indent="-173038">
              <a:lnSpc>
                <a:spcPct val="80000"/>
              </a:lnSpc>
              <a:defRPr/>
            </a:pPr>
            <a:r>
              <a:rPr lang="en-US" b="1" dirty="0">
                <a:solidFill>
                  <a:srgbClr val="000000"/>
                </a:solidFill>
              </a:rPr>
              <a:t>Deadline 6: </a:t>
            </a:r>
            <a:r>
              <a:rPr lang="en-US" dirty="0">
                <a:solidFill>
                  <a:srgbClr val="000000"/>
                </a:solidFill>
              </a:rPr>
              <a:t>Final deliverable – Project reflection and feedback (03.05.2026)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Students present the work done during the deadline in a meeting to the course staff.</a:t>
            </a:r>
          </a:p>
          <a:p>
            <a:pPr marL="173038" indent="-173038">
              <a:lnSpc>
                <a:spcPct val="80000"/>
              </a:lnSpc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b="1" dirty="0">
                <a:solidFill>
                  <a:srgbClr val="000000"/>
                </a:solidFill>
              </a:rPr>
              <a:t>NOTE: </a:t>
            </a:r>
            <a:r>
              <a:rPr lang="en-US" sz="2000" dirty="0">
                <a:solidFill>
                  <a:srgbClr val="000000"/>
                </a:solidFill>
              </a:rPr>
              <a:t>Experienced or otherwise confident groups who have trouble scheduling for the deadlines can do one final delivery instead.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solidFill>
                  <a:srgbClr val="000000"/>
                </a:solidFill>
              </a:rPr>
              <a:t>Students taking this option should have a midterm meeting with staff. Schedule will be assign later.</a:t>
            </a:r>
          </a:p>
          <a:p>
            <a:pPr marL="173038" indent="-173038">
              <a:lnSpc>
                <a:spcPct val="80000"/>
              </a:lnSpc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endParaRPr lang="fi-FI" dirty="0"/>
          </a:p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95F7-5950-4CB4-9A7C-76BB7CFCA1B0}" type="slidenum">
              <a:rPr lang="fi-FI" smtClean="0"/>
              <a:pPr/>
              <a:t>27</a:t>
            </a:fld>
            <a:endParaRPr lang="fi-FI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Project </a:t>
            </a:r>
            <a:r>
              <a:rPr lang="fi-FI" dirty="0" err="1"/>
              <a:t>Work</a:t>
            </a:r>
            <a:r>
              <a:rPr lang="fi-FI" dirty="0"/>
              <a:t> (VI)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268760"/>
            <a:ext cx="8153400" cy="15506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Before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each</a:t>
            </a:r>
            <a:r>
              <a:rPr lang="fi-FI" dirty="0">
                <a:solidFill>
                  <a:srgbClr val="000000"/>
                </a:solidFill>
              </a:rPr>
              <a:t> deadline </a:t>
            </a:r>
            <a:r>
              <a:rPr lang="fi-FI" dirty="0" err="1">
                <a:solidFill>
                  <a:srgbClr val="000000"/>
                </a:solidFill>
              </a:rPr>
              <a:t>you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must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return</a:t>
            </a:r>
            <a:r>
              <a:rPr lang="fi-FI" dirty="0">
                <a:solidFill>
                  <a:srgbClr val="000000"/>
                </a:solidFill>
              </a:rPr>
              <a:t> in </a:t>
            </a:r>
            <a:r>
              <a:rPr lang="fi-FI" dirty="0" err="1">
                <a:solidFill>
                  <a:srgbClr val="000000"/>
                </a:solidFill>
              </a:rPr>
              <a:t>the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corresponding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Lovelace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return</a:t>
            </a:r>
            <a:r>
              <a:rPr lang="fi-FI" dirty="0">
                <a:solidFill>
                  <a:srgbClr val="000000"/>
                </a:solidFill>
              </a:rPr>
              <a:t> box:</a:t>
            </a:r>
          </a:p>
          <a:p>
            <a:pPr lvl="1">
              <a:lnSpc>
                <a:spcPct val="90000"/>
              </a:lnSpc>
              <a:defRPr/>
            </a:pPr>
            <a:r>
              <a:rPr lang="fi-FI" sz="1800" dirty="0" err="1">
                <a:solidFill>
                  <a:srgbClr val="000000"/>
                </a:solidFill>
              </a:rPr>
              <a:t>The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link</a:t>
            </a:r>
            <a:r>
              <a:rPr lang="fi-FI" sz="1800" dirty="0">
                <a:solidFill>
                  <a:srgbClr val="000000"/>
                </a:solidFill>
              </a:rPr>
              <a:t> to </a:t>
            </a:r>
            <a:r>
              <a:rPr lang="fi-FI" sz="1800" dirty="0" err="1">
                <a:solidFill>
                  <a:srgbClr val="000000"/>
                </a:solidFill>
              </a:rPr>
              <a:t>your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project</a:t>
            </a:r>
            <a:r>
              <a:rPr lang="fi-FI" sz="1800" dirty="0">
                <a:solidFill>
                  <a:srgbClr val="000000"/>
                </a:solidFill>
              </a:rPr>
              <a:t> wiki</a:t>
            </a:r>
          </a:p>
          <a:p>
            <a:pPr lvl="1">
              <a:lnSpc>
                <a:spcPct val="90000"/>
              </a:lnSpc>
              <a:defRPr/>
            </a:pPr>
            <a:r>
              <a:rPr lang="fi-FI" sz="1800" dirty="0" err="1">
                <a:solidFill>
                  <a:srgbClr val="000000"/>
                </a:solidFill>
              </a:rPr>
              <a:t>The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link</a:t>
            </a:r>
            <a:r>
              <a:rPr lang="fi-FI" sz="1800" dirty="0">
                <a:solidFill>
                  <a:srgbClr val="000000"/>
                </a:solidFill>
              </a:rPr>
              <a:t> to </a:t>
            </a:r>
            <a:r>
              <a:rPr lang="fi-FI" sz="1800" dirty="0" err="1">
                <a:solidFill>
                  <a:srgbClr val="000000"/>
                </a:solidFill>
              </a:rPr>
              <a:t>the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repository</a:t>
            </a:r>
            <a:endParaRPr lang="fi-FI" sz="1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fi-FI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fi-FI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fi-FI" sz="28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95F7-5950-4CB4-9A7C-76BB7CFCA1B0}" type="slidenum">
              <a:rPr lang="fi-FI" smtClean="0"/>
              <a:pPr/>
              <a:t>28</a:t>
            </a:fld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FCD984-4120-D4E3-6126-ED32C6AA7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590800"/>
            <a:ext cx="5334000" cy="241997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92A3E65-8C40-3E41-ACFD-A2CDBF6B58A0}"/>
              </a:ext>
            </a:extLst>
          </p:cNvPr>
          <p:cNvSpPr txBox="1">
            <a:spLocks/>
          </p:cNvSpPr>
          <p:nvPr/>
        </p:nvSpPr>
        <p:spPr bwMode="auto">
          <a:xfrm>
            <a:off x="2209800" y="5336792"/>
            <a:ext cx="5867400" cy="155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6213" indent="-1762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413" indent="-17621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73150" indent="-15875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530350" indent="-15875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fi-FI" kern="0" dirty="0" err="1">
                <a:solidFill>
                  <a:srgbClr val="000000"/>
                </a:solidFill>
              </a:rPr>
              <a:t>You</a:t>
            </a:r>
            <a:r>
              <a:rPr lang="fi-FI" kern="0" dirty="0">
                <a:solidFill>
                  <a:srgbClr val="000000"/>
                </a:solidFill>
              </a:rPr>
              <a:t> </a:t>
            </a:r>
            <a:r>
              <a:rPr lang="fi-FI" kern="0" dirty="0" err="1">
                <a:solidFill>
                  <a:srgbClr val="000000"/>
                </a:solidFill>
              </a:rPr>
              <a:t>can</a:t>
            </a:r>
            <a:r>
              <a:rPr lang="fi-FI" kern="0" dirty="0">
                <a:solidFill>
                  <a:srgbClr val="000000"/>
                </a:solidFill>
              </a:rPr>
              <a:t> </a:t>
            </a:r>
            <a:r>
              <a:rPr lang="fi-FI" kern="0" dirty="0" err="1">
                <a:solidFill>
                  <a:srgbClr val="000000"/>
                </a:solidFill>
              </a:rPr>
              <a:t>check</a:t>
            </a:r>
            <a:r>
              <a:rPr lang="fi-FI" kern="0" dirty="0">
                <a:solidFill>
                  <a:srgbClr val="000000"/>
                </a:solidFill>
              </a:rPr>
              <a:t> </a:t>
            </a:r>
            <a:r>
              <a:rPr lang="fi-FI" kern="0" dirty="0" err="1">
                <a:solidFill>
                  <a:srgbClr val="000000"/>
                </a:solidFill>
              </a:rPr>
              <a:t>the</a:t>
            </a:r>
            <a:r>
              <a:rPr lang="fi-FI" kern="0" dirty="0">
                <a:solidFill>
                  <a:srgbClr val="000000"/>
                </a:solidFill>
              </a:rPr>
              <a:t> </a:t>
            </a:r>
            <a:r>
              <a:rPr lang="fi-FI" kern="0" dirty="0" err="1">
                <a:solidFill>
                  <a:srgbClr val="000000"/>
                </a:solidFill>
              </a:rPr>
              <a:t>assessment</a:t>
            </a:r>
            <a:r>
              <a:rPr lang="fi-FI" kern="0" dirty="0">
                <a:solidFill>
                  <a:srgbClr val="000000"/>
                </a:solidFill>
              </a:rPr>
              <a:t> </a:t>
            </a:r>
            <a:r>
              <a:rPr lang="fi-FI" kern="0" dirty="0" err="1">
                <a:solidFill>
                  <a:srgbClr val="000000"/>
                </a:solidFill>
              </a:rPr>
              <a:t>criteria</a:t>
            </a:r>
            <a:r>
              <a:rPr lang="fi-FI" kern="0" dirty="0">
                <a:solidFill>
                  <a:srgbClr val="000000"/>
                </a:solidFill>
              </a:rPr>
              <a:t> for </a:t>
            </a:r>
            <a:r>
              <a:rPr lang="fi-FI" kern="0" dirty="0" err="1">
                <a:solidFill>
                  <a:srgbClr val="000000"/>
                </a:solidFill>
              </a:rPr>
              <a:t>each</a:t>
            </a:r>
            <a:r>
              <a:rPr lang="fi-FI" kern="0" dirty="0">
                <a:solidFill>
                  <a:srgbClr val="000000"/>
                </a:solidFill>
              </a:rPr>
              <a:t> deadline in </a:t>
            </a:r>
            <a:r>
              <a:rPr lang="fi-FI" kern="0" dirty="0" err="1">
                <a:solidFill>
                  <a:srgbClr val="000000"/>
                </a:solidFill>
              </a:rPr>
              <a:t>Lovelace</a:t>
            </a:r>
            <a:endParaRPr lang="fi-FI" sz="1800" kern="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fi-FI" kern="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fi-FI" kern="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fi-FI" sz="2800" kern="0" dirty="0">
              <a:solidFill>
                <a:srgbClr val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BDD02A-EC7C-7A07-BE56-CAF651332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6390" y="4498628"/>
            <a:ext cx="173581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302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Major </a:t>
            </a:r>
            <a:r>
              <a:rPr lang="fi-FI" dirty="0" err="1"/>
              <a:t>Deadlines</a:t>
            </a:r>
            <a:r>
              <a:rPr lang="fi-FI" dirty="0"/>
              <a:t> (</a:t>
            </a:r>
            <a:r>
              <a:rPr lang="fi-FI" dirty="0" err="1"/>
              <a:t>Exercises</a:t>
            </a:r>
            <a:r>
              <a:rPr lang="fi-FI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295400"/>
            <a:ext cx="8382000" cy="4876800"/>
          </a:xfrm>
        </p:spPr>
        <p:txBody>
          <a:bodyPr>
            <a:normAutofit/>
          </a:bodyPr>
          <a:lstStyle/>
          <a:p>
            <a:pPr marL="173038" indent="-173038">
              <a:lnSpc>
                <a:spcPct val="80000"/>
              </a:lnSpc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i-FI" b="1" dirty="0"/>
              <a:t> </a:t>
            </a:r>
            <a:r>
              <a:rPr lang="fi-FI" dirty="0" err="1"/>
              <a:t>Exercises</a:t>
            </a:r>
            <a:r>
              <a:rPr lang="fi-FI" dirty="0"/>
              <a:t> </a:t>
            </a:r>
            <a:r>
              <a:rPr lang="fi-FI" dirty="0" err="1"/>
              <a:t>deadlines</a:t>
            </a:r>
            <a:endParaRPr lang="fi-FI" b="1" dirty="0"/>
          </a:p>
          <a:p>
            <a:r>
              <a:rPr lang="fi-FI" b="1" dirty="0" err="1"/>
              <a:t>Exercise</a:t>
            </a:r>
            <a:r>
              <a:rPr lang="fi-FI" b="1" dirty="0"/>
              <a:t> 1. </a:t>
            </a:r>
            <a:r>
              <a:rPr lang="fi-FI" dirty="0"/>
              <a:t>29.01.2026  </a:t>
            </a:r>
          </a:p>
          <a:p>
            <a:r>
              <a:rPr lang="fi-FI" b="1" dirty="0" err="1"/>
              <a:t>Exercise</a:t>
            </a:r>
            <a:r>
              <a:rPr lang="fi-FI" b="1" dirty="0"/>
              <a:t> 2. </a:t>
            </a:r>
            <a:r>
              <a:rPr lang="fi-FI" dirty="0"/>
              <a:t>19.02.2026</a:t>
            </a:r>
            <a:r>
              <a:rPr lang="fi-FI" b="1" dirty="0"/>
              <a:t>  </a:t>
            </a:r>
          </a:p>
          <a:p>
            <a:r>
              <a:rPr lang="fi-FI" b="1" dirty="0" err="1"/>
              <a:t>Exercise</a:t>
            </a:r>
            <a:r>
              <a:rPr lang="fi-FI" b="1" dirty="0"/>
              <a:t> 3. </a:t>
            </a:r>
            <a:r>
              <a:rPr lang="fi-FI" dirty="0"/>
              <a:t>26.03.2026 </a:t>
            </a:r>
            <a:r>
              <a:rPr lang="fi-FI" b="1" dirty="0"/>
              <a:t> </a:t>
            </a:r>
          </a:p>
          <a:p>
            <a:r>
              <a:rPr lang="fi-FI" b="1" dirty="0" err="1"/>
              <a:t>Exercise</a:t>
            </a:r>
            <a:r>
              <a:rPr lang="fi-FI" b="1" dirty="0"/>
              <a:t> 4. </a:t>
            </a:r>
            <a:r>
              <a:rPr lang="fi-FI" dirty="0"/>
              <a:t>09.04.2026</a:t>
            </a:r>
          </a:p>
          <a:p>
            <a:endParaRPr lang="fi-FI" dirty="0"/>
          </a:p>
          <a:p>
            <a:r>
              <a:rPr lang="fi-FI" dirty="0" err="1"/>
              <a:t>Delivering</a:t>
            </a:r>
            <a:r>
              <a:rPr lang="fi-FI" dirty="0"/>
              <a:t> </a:t>
            </a:r>
            <a:r>
              <a:rPr lang="fi-FI" dirty="0" err="1"/>
              <a:t>exercises</a:t>
            </a:r>
            <a:r>
              <a:rPr lang="fi-FI" dirty="0"/>
              <a:t> </a:t>
            </a:r>
            <a:r>
              <a:rPr lang="fi-FI" dirty="0" err="1"/>
              <a:t>late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a </a:t>
            </a:r>
            <a:r>
              <a:rPr lang="fi-FI" dirty="0" err="1"/>
              <a:t>penalization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grade</a:t>
            </a:r>
            <a:endParaRPr lang="fi-FI" dirty="0"/>
          </a:p>
          <a:p>
            <a:endParaRPr lang="fi-FI" dirty="0"/>
          </a:p>
          <a:p>
            <a:r>
              <a:rPr lang="fi-FI" dirty="0" err="1"/>
              <a:t>Attending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Q&amp;A for at </a:t>
            </a:r>
            <a:r>
              <a:rPr lang="fi-FI" dirty="0" err="1"/>
              <a:t>least</a:t>
            </a:r>
            <a:r>
              <a:rPr lang="fi-FI" dirty="0"/>
              <a:t> </a:t>
            </a:r>
            <a:r>
              <a:rPr lang="fi-FI" dirty="0" err="1"/>
              <a:t>one</a:t>
            </a:r>
            <a:r>
              <a:rPr lang="fi-FI" dirty="0"/>
              <a:t> </a:t>
            </a:r>
            <a:r>
              <a:rPr lang="fi-FI" dirty="0" err="1"/>
              <a:t>hour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give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1 extra </a:t>
            </a:r>
            <a:r>
              <a:rPr lang="fi-FI" dirty="0" err="1"/>
              <a:t>point</a:t>
            </a:r>
            <a:r>
              <a:rPr lang="fi-FI" dirty="0"/>
              <a:t>. 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95F7-5950-4CB4-9A7C-76BB7CFCA1B0}" type="slidenum">
              <a:rPr lang="fi-FI" smtClean="0"/>
              <a:pPr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3590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190" y="2819400"/>
            <a:ext cx="11283619" cy="1447800"/>
          </a:xfrm>
        </p:spPr>
        <p:txBody>
          <a:bodyPr/>
          <a:lstStyle/>
          <a:p>
            <a:pPr marL="0" indent="0">
              <a:buNone/>
            </a:pPr>
            <a:r>
              <a:rPr lang="en-GB" sz="4000" dirty="0"/>
              <a:t>This course aims to provide adequate knowledge to design, implement, </a:t>
            </a:r>
            <a:r>
              <a:rPr lang="en-GB" sz="4000" dirty="0" err="1"/>
              <a:t>test,document</a:t>
            </a:r>
            <a:r>
              <a:rPr lang="en-GB" sz="4000" dirty="0"/>
              <a:t> and deploy  a Web API.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95F7-5950-4CB4-9A7C-76BB7CFCA1B0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2611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5" y="0"/>
            <a:ext cx="6248400" cy="1066800"/>
          </a:xfrm>
        </p:spPr>
        <p:txBody>
          <a:bodyPr/>
          <a:lstStyle/>
          <a:p>
            <a:pPr eaLnBrk="1" hangingPunct="1"/>
            <a:r>
              <a:rPr lang="fi-FI" dirty="0" err="1"/>
              <a:t>Assessment</a:t>
            </a:r>
            <a:r>
              <a:rPr lang="fi-FI" dirty="0"/>
              <a:t> (I)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321462" y="4572000"/>
            <a:ext cx="83169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fi-FI" sz="1600" b="1" kern="0" dirty="0"/>
              <a:t> * NOT DEFINITIVE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fi-FI" sz="2000" kern="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fi-FI" sz="2000" kern="0" dirty="0"/>
              <a:t>The final grade is obtained adding up the points of each deliverable.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‒"/>
              <a:defRPr/>
            </a:pPr>
            <a:r>
              <a:rPr lang="en-US" kern="0" dirty="0">
                <a:ea typeface="ＭＳ Ｐゴシック" pitchFamily="1" charset="-128"/>
              </a:rPr>
              <a:t>Improving the deliverable by the final deadline =&gt; Increase the grade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ea typeface="ＭＳ Ｐゴシック" pitchFamily="1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kern="0" dirty="0">
                <a:ea typeface="ＭＳ Ｐゴシック" pitchFamily="1" charset="-128"/>
              </a:rPr>
              <a:t>More accurate grading information will be published later in Lovelace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‒"/>
              <a:defRPr/>
            </a:pPr>
            <a:endParaRPr lang="en-US" sz="2000" kern="0" dirty="0"/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‒"/>
              <a:defRPr/>
            </a:pPr>
            <a:endParaRPr lang="en-US" sz="1600" kern="0" dirty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defRPr/>
            </a:pPr>
            <a:endParaRPr lang="fi-FI" kern="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355471"/>
              </p:ext>
            </p:extLst>
          </p:nvPr>
        </p:nvGraphicFramePr>
        <p:xfrm>
          <a:off x="2514601" y="838200"/>
          <a:ext cx="7128793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1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Project</a:t>
                      </a:r>
                      <a:r>
                        <a:rPr lang="fi-FI" baseline="0" dirty="0"/>
                        <a:t> Work Topic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Deadlines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baseline="0" dirty="0" err="1"/>
                        <a:t>Points</a:t>
                      </a:r>
                      <a:r>
                        <a:rPr lang="fi-FI" baseline="0" dirty="0"/>
                        <a:t> (out of 100) [</a:t>
                      </a:r>
                      <a:r>
                        <a:rPr lang="fi-FI" sz="1800" b="1" dirty="0"/>
                        <a:t>*</a:t>
                      </a:r>
                      <a:r>
                        <a:rPr lang="fi-FI" baseline="0" dirty="0"/>
                        <a:t>]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Project </a:t>
                      </a:r>
                      <a:r>
                        <a:rPr lang="fi-FI" dirty="0" err="1"/>
                        <a:t>plan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i-FI" dirty="0" err="1"/>
                        <a:t>Database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API Basic </a:t>
                      </a:r>
                      <a:r>
                        <a:rPr lang="fi-FI" dirty="0" err="1"/>
                        <a:t>Implementation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API </a:t>
                      </a:r>
                      <a:r>
                        <a:rPr lang="fi-FI" dirty="0" err="1"/>
                        <a:t>Documentation</a:t>
                      </a:r>
                      <a:r>
                        <a:rPr lang="fi-FI" dirty="0"/>
                        <a:t> and </a:t>
                      </a:r>
                      <a:r>
                        <a:rPr lang="fi-FI" dirty="0" err="1"/>
                        <a:t>deployment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API </a:t>
                      </a:r>
                      <a:r>
                        <a:rPr lang="fi-FI" dirty="0" err="1"/>
                        <a:t>consumption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D5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Project </a:t>
                      </a:r>
                      <a:r>
                        <a:rPr lang="fi-FI" dirty="0" err="1"/>
                        <a:t>reflection</a:t>
                      </a:r>
                      <a:r>
                        <a:rPr lang="fi-FI" dirty="0"/>
                        <a:t> and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D6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Project management and </a:t>
                      </a:r>
                      <a:r>
                        <a:rPr lang="fi-FI" dirty="0" err="1"/>
                        <a:t>participation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i-FI" dirty="0" err="1"/>
                        <a:t>Exercises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95F7-5950-4CB4-9A7C-76BB7CFCA1B0}" type="slidenum">
              <a:rPr lang="fi-FI" smtClean="0"/>
              <a:pPr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1757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5" y="0"/>
            <a:ext cx="6248400" cy="1066800"/>
          </a:xfrm>
        </p:spPr>
        <p:txBody>
          <a:bodyPr/>
          <a:lstStyle/>
          <a:p>
            <a:pPr eaLnBrk="1" hangingPunct="1"/>
            <a:r>
              <a:rPr lang="fi-FI" dirty="0" err="1"/>
              <a:t>Assessment</a:t>
            </a:r>
            <a:r>
              <a:rPr lang="fi-FI" dirty="0"/>
              <a:t> (II)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0" y="914400"/>
            <a:ext cx="831691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b="1" dirty="0">
                <a:solidFill>
                  <a:srgbClr val="333333"/>
                </a:solidFill>
                <a:latin typeface="LatoWeb"/>
              </a:rPr>
              <a:t>Grade 1:</a:t>
            </a:r>
            <a:r>
              <a:rPr lang="en-US" dirty="0">
                <a:solidFill>
                  <a:srgbClr val="333333"/>
                </a:solidFill>
                <a:latin typeface="LatoWeb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LatoWeb"/>
              </a:rPr>
              <a:t>Complete first two exercises fully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LatoWeb"/>
              </a:rPr>
              <a:t>Implement a functional API server with basic features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LatoWeb"/>
              </a:rPr>
              <a:t>Document your API</a:t>
            </a:r>
          </a:p>
          <a:p>
            <a:pPr algn="l"/>
            <a:r>
              <a:rPr lang="en-US" b="1" dirty="0">
                <a:solidFill>
                  <a:srgbClr val="333333"/>
                </a:solidFill>
                <a:latin typeface="LatoWeb"/>
              </a:rPr>
              <a:t>Grade 2:</a:t>
            </a:r>
            <a:endParaRPr lang="en-US" dirty="0">
              <a:solidFill>
                <a:srgbClr val="333333"/>
              </a:solidFill>
              <a:latin typeface="LatoWeb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LatoWeb"/>
              </a:rPr>
              <a:t>Complete first three exercises fully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LatoWeb"/>
              </a:rPr>
              <a:t>Implement an API server with most graded features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LatoWeb"/>
              </a:rPr>
              <a:t>High quality code base and documentation</a:t>
            </a:r>
          </a:p>
          <a:p>
            <a:pPr algn="l"/>
            <a:r>
              <a:rPr lang="en-US" b="1" dirty="0">
                <a:solidFill>
                  <a:srgbClr val="333333"/>
                </a:solidFill>
                <a:latin typeface="LatoWeb"/>
              </a:rPr>
              <a:t>Grade 3:</a:t>
            </a:r>
            <a:endParaRPr lang="en-US" dirty="0">
              <a:solidFill>
                <a:srgbClr val="333333"/>
              </a:solidFill>
              <a:latin typeface="LatoWeb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LatoWeb"/>
              </a:rPr>
              <a:t>Complete all exercises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LatoWeb"/>
              </a:rPr>
              <a:t>Implement a functional API server and a functional client for 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LatoWeb"/>
              </a:rPr>
              <a:t>Document your API</a:t>
            </a:r>
          </a:p>
          <a:p>
            <a:pPr algn="l"/>
            <a:r>
              <a:rPr lang="en-US" b="1" dirty="0">
                <a:solidFill>
                  <a:srgbClr val="333333"/>
                </a:solidFill>
                <a:latin typeface="LatoWeb"/>
              </a:rPr>
              <a:t>Grade 4:</a:t>
            </a:r>
            <a:endParaRPr lang="en-US" dirty="0">
              <a:solidFill>
                <a:srgbClr val="333333"/>
              </a:solidFill>
              <a:latin typeface="LatoWeb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LatoWeb"/>
              </a:rPr>
              <a:t>Complete all exercises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LatoWeb"/>
              </a:rPr>
              <a:t>Implement an API server with most graded features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LatoWeb"/>
              </a:rPr>
              <a:t>Deploy the service in the cloud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LatoWeb"/>
              </a:rPr>
              <a:t>Document your API</a:t>
            </a:r>
          </a:p>
          <a:p>
            <a:pPr algn="l"/>
            <a:r>
              <a:rPr lang="en-US" b="1" dirty="0">
                <a:solidFill>
                  <a:srgbClr val="333333"/>
                </a:solidFill>
                <a:latin typeface="LatoWeb"/>
              </a:rPr>
              <a:t>Grade 5:</a:t>
            </a:r>
            <a:endParaRPr lang="en-US" dirty="0">
              <a:solidFill>
                <a:srgbClr val="333333"/>
              </a:solidFill>
              <a:latin typeface="LatoWeb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LatoWeb"/>
              </a:rPr>
              <a:t>Same as 4, but also implement the third component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‒"/>
              <a:defRPr/>
            </a:pPr>
            <a:endParaRPr lang="en-US" sz="2000" kern="0" dirty="0"/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‒"/>
              <a:defRPr/>
            </a:pPr>
            <a:endParaRPr lang="en-US" sz="1600" kern="0" dirty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defRPr/>
            </a:pPr>
            <a:endParaRPr lang="fi-FI" kern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95F7-5950-4CB4-9A7C-76BB7CFCA1B0}" type="slidenum">
              <a:rPr lang="fi-FI" smtClean="0"/>
              <a:pPr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91461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2E5C-22E5-ABFD-E47F-DD355F73B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Use</a:t>
            </a:r>
            <a:r>
              <a:rPr lang="fi-FI" dirty="0"/>
              <a:t> of AI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0820E-A6B6-0B58-F40B-87361388C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FORBIDDEN</a:t>
            </a:r>
            <a:r>
              <a:rPr lang="en-US" dirty="0"/>
              <a:t> to generate exercise code.</a:t>
            </a:r>
          </a:p>
          <a:p>
            <a:r>
              <a:rPr lang="en-US" b="1" dirty="0"/>
              <a:t>FORBIDDEN</a:t>
            </a:r>
            <a:r>
              <a:rPr lang="en-US" dirty="0"/>
              <a:t> for writing the project report</a:t>
            </a:r>
          </a:p>
          <a:p>
            <a:pPr lvl="1"/>
            <a:r>
              <a:rPr lang="en-US" dirty="0"/>
              <a:t>AI can be used </a:t>
            </a:r>
            <a:r>
              <a:rPr lang="en-US" b="1" dirty="0"/>
              <a:t>just to correct grammar</a:t>
            </a:r>
            <a:r>
              <a:rPr lang="en-US" dirty="0"/>
              <a:t>, but text </a:t>
            </a:r>
            <a:r>
              <a:rPr lang="en-US" b="1" dirty="0"/>
              <a:t>MUST BE GENERATED BY STUDENT</a:t>
            </a:r>
            <a:r>
              <a:rPr lang="en-US" dirty="0"/>
              <a:t> . We will take special care in Section 1 (DL1. API description) and Final section (Reflection and Feedback)</a:t>
            </a:r>
          </a:p>
          <a:p>
            <a:pPr lvl="1"/>
            <a:r>
              <a:rPr lang="en-US" b="1" dirty="0"/>
              <a:t>Any section with text in the project report clearly written by an AI is rejected and not assessed</a:t>
            </a:r>
            <a:r>
              <a:rPr lang="en-US" dirty="0"/>
              <a:t>.</a:t>
            </a:r>
          </a:p>
          <a:p>
            <a:r>
              <a:rPr lang="en-US" b="1" dirty="0"/>
              <a:t>ALLOWED WITH RESTRICTIONS: </a:t>
            </a:r>
            <a:r>
              <a:rPr lang="en-US" dirty="0"/>
              <a:t>To generate </a:t>
            </a:r>
            <a:r>
              <a:rPr lang="en-US" dirty="0" err="1"/>
              <a:t>proced</a:t>
            </a:r>
            <a:r>
              <a:rPr lang="en-US" dirty="0"/>
              <a:t> code</a:t>
            </a:r>
            <a:endParaRPr lang="en-US" b="1" dirty="0"/>
          </a:p>
          <a:p>
            <a:pPr lvl="1"/>
            <a:r>
              <a:rPr lang="en-US" dirty="0"/>
              <a:t>Students report:  AI tool used, Prompts, explain how code was modified</a:t>
            </a:r>
          </a:p>
          <a:p>
            <a:pPr lvl="1"/>
            <a:r>
              <a:rPr lang="en-US" dirty="0"/>
              <a:t>The AI must be a free tool that's freely accessible or provided by university. </a:t>
            </a:r>
          </a:p>
          <a:p>
            <a:pPr lvl="1"/>
            <a:r>
              <a:rPr lang="en-US" dirty="0"/>
              <a:t>If student use AI, they are fully responsible of the code they generated. Students </a:t>
            </a:r>
            <a:r>
              <a:rPr lang="en-US" b="1" dirty="0"/>
              <a:t>MUST UNDERSTAND THE GENERATED CODE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60E0A-B778-F767-B3A2-DDBDD9693D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95F7-5950-4CB4-9A7C-76BB7CFCA1B0}" type="slidenum">
              <a:rPr lang="fi-FI" smtClean="0"/>
              <a:pPr/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3906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4C4AE-F545-7ED4-26B8-5C059CC3E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3DB37-8E37-7D0C-8941-3CE841603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Use</a:t>
            </a:r>
            <a:r>
              <a:rPr lang="fi-FI" dirty="0"/>
              <a:t> of AI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9A4EA-A90A-1573-897F-1C08D86E8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4000" b="1" dirty="0"/>
              <a:t>The use of AI should be included in the report in each deliverable. If not included the correspondent deliverable wont be assessed. </a:t>
            </a:r>
            <a:endParaRPr lang="en-US" sz="4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761A8-26E6-9DA4-E2E6-CAF6653F66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95F7-5950-4CB4-9A7C-76BB7CFCA1B0}" type="slidenum">
              <a:rPr lang="fi-FI" smtClean="0"/>
              <a:pPr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08277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8AC20-6F2F-1CE1-8AC0-BF8D6D7CF8D6}"/>
              </a:ext>
            </a:extLst>
          </p:cNvPr>
          <p:cNvSpPr txBox="1"/>
          <p:nvPr/>
        </p:nvSpPr>
        <p:spPr bwMode="auto">
          <a:xfrm>
            <a:off x="1871531" y="332656"/>
            <a:ext cx="83312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fi-FI" sz="320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pic>
        <p:nvPicPr>
          <p:cNvPr id="7" name="Picture 6" descr="Yellow question mark">
            <a:extLst>
              <a:ext uri="{FF2B5EF4-FFF2-40B4-BE49-F238E27FC236}">
                <a16:creationId xmlns:a16="http://schemas.microsoft.com/office/drawing/2014/main" id="{9F7AA60E-FB2F-3A79-EEDD-6514A32936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06" b="21521"/>
          <a:stretch/>
        </p:blipFill>
        <p:spPr>
          <a:xfrm>
            <a:off x="1103446" y="1268760"/>
            <a:ext cx="10561173" cy="467484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B676C-5384-857C-719B-93522A43AE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00523" y="76200"/>
            <a:ext cx="1188277" cy="328464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24395F7-5950-4CB4-9A7C-76BB7CFCA1B0}" type="slidenum">
              <a:rPr lang="fi-FI" sz="1700" kern="1200"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34</a:t>
            </a:fld>
            <a:endParaRPr lang="fi-FI" sz="1700" kern="120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513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11277600" cy="5132040"/>
          </a:xfrm>
        </p:spPr>
        <p:txBody>
          <a:bodyPr>
            <a:normAutofit/>
          </a:bodyPr>
          <a:lstStyle/>
          <a:p>
            <a:r>
              <a:rPr lang="en-US" sz="2800" dirty="0"/>
              <a:t>Identify  different Web API architectures and technologies (e.g. REST, RPC and event-driven architectures) being able to select the most appropriate for a system implementation.</a:t>
            </a:r>
          </a:p>
          <a:p>
            <a:endParaRPr lang="en-GB" sz="2800" b="1" dirty="0"/>
          </a:p>
          <a:p>
            <a:r>
              <a:rPr lang="en-US" sz="2800" dirty="0"/>
              <a:t>Understands Web API design principles and knows how to implement Web APIs using existing Web frameworks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US" sz="2800" dirty="0"/>
              <a:t>Evaluate Web API solutions being able to execute unit and functional testing for Web APIs</a:t>
            </a:r>
          </a:p>
          <a:p>
            <a:endParaRPr lang="en-US" sz="18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95F7-5950-4CB4-9A7C-76BB7CFCA1B0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7428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13121-887E-C068-F0C9-15B5E8663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4F9FA-B0B1-C64C-BDC9-ADC29ECA6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C58BC-AAF4-B557-C5EF-4C6877DE8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11277600" cy="5132040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r>
              <a:rPr lang="en-US" sz="2800" dirty="0"/>
              <a:t>Document Web APIs utilizing existing software tools (e.g. </a:t>
            </a:r>
            <a:r>
              <a:rPr lang="en-US" sz="2800" dirty="0" err="1"/>
              <a:t>OpenAPI</a:t>
            </a:r>
            <a:r>
              <a:rPr lang="en-US" sz="2800" dirty="0"/>
              <a:t>).</a:t>
            </a:r>
          </a:p>
          <a:p>
            <a:endParaRPr lang="en-US" sz="2800" dirty="0"/>
          </a:p>
          <a:p>
            <a:r>
              <a:rPr lang="en-US" sz="2800" dirty="0"/>
              <a:t>Create clients or other services consuming the API.</a:t>
            </a:r>
          </a:p>
          <a:p>
            <a:endParaRPr lang="en-US" sz="2800" dirty="0"/>
          </a:p>
          <a:p>
            <a:r>
              <a:rPr lang="en-US" sz="2800" dirty="0"/>
              <a:t>Deploy the Web API in the cloud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ABBBE-24E5-EBFC-9670-F1ACDA81B7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95F7-5950-4CB4-9A7C-76BB7CFCA1B0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5480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 content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8760"/>
            <a:ext cx="10820400" cy="5132040"/>
          </a:xfrm>
        </p:spPr>
        <p:txBody>
          <a:bodyPr>
            <a:normAutofit/>
          </a:bodyPr>
          <a:lstStyle/>
          <a:p>
            <a:r>
              <a:rPr lang="en-US" sz="2800" dirty="0"/>
              <a:t>Introduction to concepts that are present in modern web development</a:t>
            </a:r>
          </a:p>
          <a:p>
            <a:pPr lvl="1"/>
            <a:r>
              <a:rPr lang="en-US" sz="2400" dirty="0"/>
              <a:t> (Relational) databases, APIs, web frameworks</a:t>
            </a:r>
          </a:p>
          <a:p>
            <a:r>
              <a:rPr lang="en-US" sz="2800" dirty="0"/>
              <a:t>Understanding and designing interfaces for communication between services</a:t>
            </a:r>
          </a:p>
          <a:p>
            <a:pPr lvl="1"/>
            <a:r>
              <a:rPr lang="en-US" sz="2400" dirty="0"/>
              <a:t>Different types of APIs</a:t>
            </a:r>
          </a:p>
          <a:p>
            <a:pPr lvl="1"/>
            <a:r>
              <a:rPr lang="en-US" sz="2400" dirty="0"/>
              <a:t>REST APIs</a:t>
            </a:r>
          </a:p>
          <a:p>
            <a:pPr lvl="1"/>
            <a:r>
              <a:rPr lang="en-US" sz="2400" dirty="0"/>
              <a:t>Hypermedia</a:t>
            </a:r>
          </a:p>
          <a:p>
            <a:r>
              <a:rPr lang="en-US" sz="2800" dirty="0"/>
              <a:t>Implementing web APIS and clients with Python</a:t>
            </a:r>
          </a:p>
          <a:p>
            <a:pPr lvl="1"/>
            <a:r>
              <a:rPr lang="en-US" sz="2400" dirty="0"/>
              <a:t>Using lightweight frameworks and libraries that do not hide too many details</a:t>
            </a:r>
          </a:p>
          <a:p>
            <a:pPr lvl="1"/>
            <a:r>
              <a:rPr lang="en-US" sz="2400" dirty="0"/>
              <a:t> Other technologies can be used in the course project as well</a:t>
            </a:r>
          </a:p>
          <a:p>
            <a:r>
              <a:rPr lang="en-US" sz="2800" dirty="0"/>
              <a:t> Deploying a  Web API in the cloud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95F7-5950-4CB4-9A7C-76BB7CFCA1B0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7771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THIS COURSE?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1207419" cy="5029200"/>
          </a:xfrm>
        </p:spPr>
        <p:txBody>
          <a:bodyPr>
            <a:normAutofit lnSpcReduction="10000"/>
          </a:bodyPr>
          <a:lstStyle/>
          <a:p>
            <a:r>
              <a:rPr lang="en-GB" sz="2800" b="1" dirty="0"/>
              <a:t>This course serves as an introductory course to API design and development</a:t>
            </a:r>
          </a:p>
          <a:p>
            <a:pPr lvl="1"/>
            <a:r>
              <a:rPr lang="en-GB" sz="2400" dirty="0"/>
              <a:t>Helps to develop BACKEND DEVELOPER SKILLS</a:t>
            </a:r>
          </a:p>
          <a:p>
            <a:pPr marL="457200" lvl="1" indent="0">
              <a:buNone/>
            </a:pPr>
            <a:endParaRPr lang="en-GB" sz="2400" dirty="0"/>
          </a:p>
          <a:p>
            <a:r>
              <a:rPr lang="en-GB" sz="2800" dirty="0"/>
              <a:t>Full work cycle </a:t>
            </a:r>
          </a:p>
          <a:p>
            <a:pPr lvl="1"/>
            <a:r>
              <a:rPr lang="en-GB" sz="2400" dirty="0"/>
              <a:t>Design, implementation, documentation, test and deployment</a:t>
            </a:r>
          </a:p>
          <a:p>
            <a:pPr lvl="1"/>
            <a:r>
              <a:rPr lang="en-GB" sz="2400" dirty="0"/>
              <a:t>Several iterations based on customer (course staff) feedback</a:t>
            </a:r>
          </a:p>
          <a:p>
            <a:pPr lvl="1"/>
            <a:r>
              <a:rPr lang="en-GB" sz="2400" dirty="0"/>
              <a:t>This work resembles quite a lot the way of working in IT</a:t>
            </a:r>
          </a:p>
          <a:p>
            <a:pPr marL="457200" lvl="1" indent="0">
              <a:buNone/>
            </a:pPr>
            <a:endParaRPr lang="en-GB" sz="2400" dirty="0"/>
          </a:p>
          <a:p>
            <a:r>
              <a:rPr lang="en-GB" sz="2800" dirty="0"/>
              <a:t>Team work (3-4 people)</a:t>
            </a:r>
          </a:p>
          <a:p>
            <a:pPr lvl="1"/>
            <a:r>
              <a:rPr lang="en-GB" sz="2400" dirty="0"/>
              <a:t>You need to define roles</a:t>
            </a:r>
          </a:p>
          <a:p>
            <a:pPr lvl="1"/>
            <a:r>
              <a:rPr lang="en-GB" sz="2400" dirty="0"/>
              <a:t>You need to manage time.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95F7-5950-4CB4-9A7C-76BB7CFCA1B0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2122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E2D0D-3D8F-4D65-8DA8-D4E37CDB6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C96CC-7BBA-4C74-8816-1C32F2DCE1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95F7-5950-4CB4-9A7C-76BB7CFCA1B0}" type="slidenum">
              <a:rPr lang="fi-FI" smtClean="0"/>
              <a:pPr/>
              <a:t>8</a:t>
            </a:fld>
            <a:endParaRPr lang="fi-FI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D08D82E-EB4E-4BCD-865B-1BABCCEDD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803" y="1143000"/>
            <a:ext cx="556069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79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E2D0D-3D8F-4D65-8DA8-D4E37CDB6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C96CC-7BBA-4C74-8816-1C32F2DCE1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95F7-5950-4CB4-9A7C-76BB7CFCA1B0}" type="slidenum">
              <a:rPr lang="fi-FI" smtClean="0"/>
              <a:pPr/>
              <a:t>9</a:t>
            </a:fld>
            <a:endParaRPr lang="fi-FI"/>
          </a:p>
        </p:txBody>
      </p: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84C42FB-CDFF-472A-B137-D58BDD25B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803" y="1219200"/>
            <a:ext cx="5783417" cy="48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16959"/>
      </p:ext>
    </p:extLst>
  </p:cSld>
  <p:clrMapOvr>
    <a:masterClrMapping/>
  </p:clrMapOvr>
</p:sld>
</file>

<file path=ppt/theme/theme1.xml><?xml version="1.0" encoding="utf-8"?>
<a:theme xmlns:a="http://schemas.openxmlformats.org/drawingml/2006/main" name="vaaka">
  <a:themeElements>
    <a:clrScheme name="vaaka 13">
      <a:dk1>
        <a:srgbClr val="000000"/>
      </a:dk1>
      <a:lt1>
        <a:srgbClr val="FFFFFF"/>
      </a:lt1>
      <a:dk2>
        <a:srgbClr val="000000"/>
      </a:dk2>
      <a:lt2>
        <a:srgbClr val="8F8F8C"/>
      </a:lt2>
      <a:accent1>
        <a:srgbClr val="C7BD8A"/>
      </a:accent1>
      <a:accent2>
        <a:srgbClr val="B31B34"/>
      </a:accent2>
      <a:accent3>
        <a:srgbClr val="FFFFFF"/>
      </a:accent3>
      <a:accent4>
        <a:srgbClr val="000000"/>
      </a:accent4>
      <a:accent5>
        <a:srgbClr val="E0DBC4"/>
      </a:accent5>
      <a:accent6>
        <a:srgbClr val="A2172E"/>
      </a:accent6>
      <a:hlink>
        <a:srgbClr val="1068A2"/>
      </a:hlink>
      <a:folHlink>
        <a:srgbClr val="4F8C0D"/>
      </a:folHlink>
    </a:clrScheme>
    <a:fontScheme name="vaaka">
      <a:majorFont>
        <a:latin typeface="Gill Sans"/>
        <a:ea typeface="ＭＳ Ｐゴシック"/>
        <a:cs typeface=""/>
      </a:majorFont>
      <a:minorFont>
        <a:latin typeface="Gill San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1" tIns="45716" rIns="91431" bIns="45716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>
            <a:tab pos="1790700" algn="r"/>
            <a:tab pos="1885950" algn="r"/>
            <a:tab pos="2867025" algn="r"/>
            <a:tab pos="3409950" algn="r"/>
            <a:tab pos="4486275" algn="r"/>
          </a:tabLst>
          <a:defRPr kumimoji="0" lang="fi-FI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1" tIns="45716" rIns="91431" bIns="45716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>
            <a:tab pos="1790700" algn="r"/>
            <a:tab pos="1885950" algn="r"/>
            <a:tab pos="2867025" algn="r"/>
            <a:tab pos="3409950" algn="r"/>
            <a:tab pos="4486275" algn="r"/>
          </a:tabLst>
          <a:defRPr kumimoji="0" lang="fi-FI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lnDef>
  </a:objectDefaults>
  <a:extraClrSchemeLst>
    <a:extraClrScheme>
      <a:clrScheme name="vaak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ak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ak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ak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ak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ak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ak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ak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ak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ak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ak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ak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aka 13">
        <a:dk1>
          <a:srgbClr val="000000"/>
        </a:dk1>
        <a:lt1>
          <a:srgbClr val="FFFFFF"/>
        </a:lt1>
        <a:dk2>
          <a:srgbClr val="000000"/>
        </a:dk2>
        <a:lt2>
          <a:srgbClr val="8F8F8C"/>
        </a:lt2>
        <a:accent1>
          <a:srgbClr val="C7BD8A"/>
        </a:accent1>
        <a:accent2>
          <a:srgbClr val="B31B34"/>
        </a:accent2>
        <a:accent3>
          <a:srgbClr val="FFFFFF"/>
        </a:accent3>
        <a:accent4>
          <a:srgbClr val="000000"/>
        </a:accent4>
        <a:accent5>
          <a:srgbClr val="E0DBC4"/>
        </a:accent5>
        <a:accent6>
          <a:srgbClr val="A2172E"/>
        </a:accent6>
        <a:hlink>
          <a:srgbClr val="1068A2"/>
        </a:hlink>
        <a:folHlink>
          <a:srgbClr val="4F8C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9f9ce49a-5101-4aa3-8c75-0d5935ad6525}" enabled="0" method="" siteId="{9f9ce49a-5101-4aa3-8c75-0d5935ad652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2809</TotalTime>
  <Words>1940</Words>
  <Application>Microsoft Office PowerPoint</Application>
  <PresentationFormat>Widescreen</PresentationFormat>
  <Paragraphs>355</Paragraphs>
  <Slides>34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ＭＳ Ｐゴシック</vt:lpstr>
      <vt:lpstr>Arial</vt:lpstr>
      <vt:lpstr>Calibri</vt:lpstr>
      <vt:lpstr>Gill Sans</vt:lpstr>
      <vt:lpstr>LatoWeb</vt:lpstr>
      <vt:lpstr>Times New Roman</vt:lpstr>
      <vt:lpstr>vaaka</vt:lpstr>
      <vt:lpstr>Programmable Web Project Course Description Spring 2026</vt:lpstr>
      <vt:lpstr>Table of contents</vt:lpstr>
      <vt:lpstr>Course goal</vt:lpstr>
      <vt:lpstr> Learning outcomes</vt:lpstr>
      <vt:lpstr> Learning outcomes</vt:lpstr>
      <vt:lpstr>Course content in Practice</vt:lpstr>
      <vt:lpstr>WHY THIS COURSE?</vt:lpstr>
      <vt:lpstr>PowerPoint Presentation</vt:lpstr>
      <vt:lpstr>PowerPoint Presentation</vt:lpstr>
      <vt:lpstr>Course implementation</vt:lpstr>
      <vt:lpstr>Course implementation</vt:lpstr>
      <vt:lpstr>Lecture</vt:lpstr>
      <vt:lpstr>Exercises (I)</vt:lpstr>
      <vt:lpstr>Exercises (II)</vt:lpstr>
      <vt:lpstr>Material and resources. Bibliography.</vt:lpstr>
      <vt:lpstr>Platforms. LOVELACE</vt:lpstr>
      <vt:lpstr>Platforms. LOVELACE</vt:lpstr>
      <vt:lpstr>Platforms. Discord</vt:lpstr>
      <vt:lpstr>Platforms. Github / Gitlab</vt:lpstr>
      <vt:lpstr>Platforms.Team communication</vt:lpstr>
      <vt:lpstr>Project Work (I)</vt:lpstr>
      <vt:lpstr>Project Work (II)</vt:lpstr>
      <vt:lpstr>Project Work (III)</vt:lpstr>
      <vt:lpstr>Project Work in Brief (IV)</vt:lpstr>
      <vt:lpstr>PowerPoint Presentation</vt:lpstr>
      <vt:lpstr>Major Deadlines (Project)</vt:lpstr>
      <vt:lpstr>Major Deadlines (Project)</vt:lpstr>
      <vt:lpstr>Project Work (VI)</vt:lpstr>
      <vt:lpstr>Major Deadlines (Exercises)</vt:lpstr>
      <vt:lpstr>Assessment (I)</vt:lpstr>
      <vt:lpstr>Assessment (II)</vt:lpstr>
      <vt:lpstr>Use of AI</vt:lpstr>
      <vt:lpstr>Use of AI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Programmable Web Project Lecture 1: Introduction</dc:title>
  <dc:creator>Marta Cortes;Iván Sánchez</dc:creator>
  <cp:lastModifiedBy>Ivan Sanchez Milara</cp:lastModifiedBy>
  <cp:revision>183</cp:revision>
  <dcterms:created xsi:type="dcterms:W3CDTF">2006-08-16T00:00:00Z</dcterms:created>
  <dcterms:modified xsi:type="dcterms:W3CDTF">2026-01-06T11:58:51Z</dcterms:modified>
</cp:coreProperties>
</file>